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IBM Plex Sans KR SemiBold"/>
      <p:regular r:id="rId42"/>
      <p:bold r:id="rId43"/>
    </p:embeddedFont>
    <p:embeddedFont>
      <p:font typeface="IBM Plex Sans KR Medium"/>
      <p:regular r:id="rId44"/>
      <p:bold r:id="rId45"/>
    </p:embeddedFont>
    <p:embeddedFont>
      <p:font typeface="IBM Plex Sans KR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IBMPlexSansKRSemiBold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IBMPlexSansKRMedium-regular.fntdata"/><Relationship Id="rId21" Type="http://schemas.openxmlformats.org/officeDocument/2006/relationships/slide" Target="slides/slide16.xml"/><Relationship Id="rId43" Type="http://schemas.openxmlformats.org/officeDocument/2006/relationships/font" Target="fonts/IBMPlexSansKRSemiBold-bold.fntdata"/><Relationship Id="rId24" Type="http://schemas.openxmlformats.org/officeDocument/2006/relationships/slide" Target="slides/slide19.xml"/><Relationship Id="rId46" Type="http://schemas.openxmlformats.org/officeDocument/2006/relationships/font" Target="fonts/IBMPlexSansKR-regular.fntdata"/><Relationship Id="rId23" Type="http://schemas.openxmlformats.org/officeDocument/2006/relationships/slide" Target="slides/slide18.xml"/><Relationship Id="rId45" Type="http://schemas.openxmlformats.org/officeDocument/2006/relationships/font" Target="fonts/IBMPlexSansKR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IBMPlexSansKR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a5f65ed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g2ba5f65ed2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a5ecd1778_7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ba5ecd1778_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  augmentation</a:t>
            </a:r>
            <a:r>
              <a:rPr lang="ko"/>
              <a:t>에 대한 부분입니다.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a5f65ed2e_0_1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ba5f65ed2e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최대한 Test 데이터와 Train 데이터가 비슷해지도록 augmentation을 적용했습니다.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Ink phase: 글자가 뭉개지는 효과를 내고자 했음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ba5f65ed2e_0_1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통원 확인서인데 입퇴원 확인서로 잘못 예측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상당히 깨끗하고 명확한 이미지인데도 맞추지 못함 =&gt; 문서형식이 비슷하기 때문이라고 생각 =&gt; 가장 다른 부분인 제목을 Crop 해서 학습해보기로 결정</a:t>
            </a:r>
            <a:endParaRPr/>
          </a:p>
        </p:txBody>
      </p:sp>
      <p:sp>
        <p:nvSpPr>
          <p:cNvPr id="383" name="Google Shape;383;g2ba5f65ed2e_0_16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ba5ecd1778_1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제목을 Crop해서 학습한 경우 Test셋의 경우 어떻게 제목을 찾을 것인가가 하나의 문제가 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=&gt; 이미지를 정방향으로 돌려주는 모델을 따로 학습시켜 Test셋을 회전시킴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180 - abs(abs(x - y) - 180) : 각도의 차이를 180도 이하의 정수값으로 반환해준다고 보면 됨</a:t>
            </a:r>
            <a:endParaRPr/>
          </a:p>
        </p:txBody>
      </p:sp>
      <p:sp>
        <p:nvSpPr>
          <p:cNvPr id="396" name="Google Shape;396;g2ba5ecd1778_13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9915ddf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rotate는 미리 정의된 cv2라이브러리로 구현된 이미지를 회전시키는 함수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이미지를 읽어와서 해당 이미지를 회전시킨후 회전시킨 값을 label로 사용합니다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장점: 매번 이미지를 dataloader에서 불러올때마다 다른 회전값을 가지고있는 데이터를 사용할 수 있습니다.</a:t>
            </a:r>
            <a:endParaRPr/>
          </a:p>
        </p:txBody>
      </p:sp>
      <p:sp>
        <p:nvSpPr>
          <p:cNvPr id="409" name="Google Shape;409;g269915ddf8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69915ddf8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내용 그대로</a:t>
            </a:r>
            <a:endParaRPr/>
          </a:p>
        </p:txBody>
      </p:sp>
      <p:sp>
        <p:nvSpPr>
          <p:cNvPr id="426" name="Google Shape;426;g269915ddf8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a5ecd1778_1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ba5ecd1778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제목을 크롭했을때 크게 성능이 향상 되었음.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ba5f65ed2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모델링에 관한 이야기를 좀 해보겠습니다.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2ba5f65ed2e_0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a5ecd1778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augmentation을 매번하는데 시간 오래 걸림 + augmentation 확률 고정이 안됨 + 재현성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9" name="Google Shape;459;g2ba5ecd1778_2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ba5ecd1778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Wandb를 이용하여 모델 실험 기록을 작성했고, 이를 통해 쉽게 파라미터별 비교 등을 할 수 있었다. 또한 sample test의 결과를 confusion matrix와 틀린 이미지들을 확인하며 비교하였다.</a:t>
            </a:r>
            <a:endParaRPr/>
          </a:p>
        </p:txBody>
      </p:sp>
      <p:sp>
        <p:nvSpPr>
          <p:cNvPr id="467" name="Google Shape;467;g2ba5ecd1778_2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a5f65ed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2ba5f65ed2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a5f65ed2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Resnet 50: Transformer 모델은 patch 단위로 나눠서 서로의 연관성을 학습할  수 있지만 문서데이터에서는 low level의 특징만 잘 학습해도 좋은 성능을 보일 것이라고 판단함. + 다양한 실험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" name="Google Shape;476;g2ba5f65ed2e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a5ecd1778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2" name="Google Shape;502;g2ba5ecd1778_2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a5f65ed2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각 lr_scheduler에 대한 설명 간략히 </a:t>
            </a:r>
            <a:endParaRPr/>
          </a:p>
        </p:txBody>
      </p:sp>
      <p:sp>
        <p:nvSpPr>
          <p:cNvPr id="510" name="Google Shape;510;g2ba5f65ed2e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ba5ecd1778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g2ba5ecd1778_2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ba5f65ed2e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알파: Class Imbalance에 대응할 수 있는 가중치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감마: Easy case, Hard case에 대응할 수 있는 가중치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알파는 데이터 증강으로 어느정도 해결하였기 때문에 감마값만 사용하였습니다.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감마값이 클수록 Hard Case에 경우 손실값을 크게 Esay Case에 경우에 손실값은 작아지게끔 loss 값을 계산해줍니다.</a:t>
            </a:r>
            <a:endParaRPr/>
          </a:p>
        </p:txBody>
      </p:sp>
      <p:sp>
        <p:nvSpPr>
          <p:cNvPr id="534" name="Google Shape;534;g2ba5f65ed2e_0_17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a5f65ed2e_0_1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caformer_s18과 caformer_s18_386가 가장 좋은 성능을 보여줬고 그중에 Valid Loss 값에서 비교적 큰 차이를 보여준 </a:t>
            </a:r>
            <a:r>
              <a:rPr lang="ko">
                <a:solidFill>
                  <a:schemeClr val="dk1"/>
                </a:solidFill>
              </a:rPr>
              <a:t>caformer_s18_386를 선정</a:t>
            </a:r>
            <a:endParaRPr/>
          </a:p>
        </p:txBody>
      </p:sp>
      <p:sp>
        <p:nvSpPr>
          <p:cNvPr id="545" name="Google Shape;545;g2ba5f65ed2e_0_17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ba5ecd17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5" name="Google Shape;555;g2ba5ecd177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ba5ecd1778_2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2ba5ecd1778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ttach 라이브러리 : https://github.com/qubvel/ttach?tab=readme-ov-file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ba5ecd1778_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2ba5ecd1778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ba5ecd1778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2ba5ecd177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a5ecd177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a5ecd177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ba5ecd1778_2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2ba5ecd1778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ba5f65ed2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5" name="Google Shape;605;g2ba5f65ed2e_0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ba5ecd1778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3" name="Google Shape;613;g2ba5ecd1778_2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ba5ecd1778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1" name="Google Shape;621;g2ba5ecd1778_2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69915ddf82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9" name="Google Shape;629;g269915ddf82_4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ba5f65ed2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9" name="Google Shape;639;g2ba5f65ed2e_0_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69915ddf82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9" name="Google Shape;649;g269915ddf82_4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a5f65ed2e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ba5f65ed2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a5f65ed2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2ba5f65ed2e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a5f65ed2e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ba5f65ed2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a5ecd1778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2ba5ecd1778_2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a5f65ed2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2ba5f65ed2e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a5ecd1778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g2ba5ecd1778_2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0" y="627534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0" y="1203598"/>
            <a:ext cx="914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7" name="Google Shape;57;p15"/>
          <p:cNvSpPr/>
          <p:nvPr/>
        </p:nvSpPr>
        <p:spPr>
          <a:xfrm>
            <a:off x="565878" y="1176692"/>
            <a:ext cx="1871700" cy="305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5"/>
          <p:cNvSpPr/>
          <p:nvPr/>
        </p:nvSpPr>
        <p:spPr>
          <a:xfrm>
            <a:off x="2612855" y="1176061"/>
            <a:ext cx="1871700" cy="30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4659832" y="1175430"/>
            <a:ext cx="1871700" cy="3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706810" y="1174799"/>
            <a:ext cx="1871700" cy="305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>
            <p:ph idx="2" type="pic"/>
          </p:nvPr>
        </p:nvSpPr>
        <p:spPr>
          <a:xfrm>
            <a:off x="825475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15"/>
          <p:cNvSpPr/>
          <p:nvPr>
            <p:ph idx="3" type="pic"/>
          </p:nvPr>
        </p:nvSpPr>
        <p:spPr>
          <a:xfrm>
            <a:off x="6966407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3" name="Google Shape;63;p15"/>
          <p:cNvSpPr/>
          <p:nvPr>
            <p:ph idx="4" type="pic"/>
          </p:nvPr>
        </p:nvSpPr>
        <p:spPr>
          <a:xfrm>
            <a:off x="2872452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4" name="Google Shape;64;p15"/>
          <p:cNvSpPr/>
          <p:nvPr>
            <p:ph idx="5" type="pic"/>
          </p:nvPr>
        </p:nvSpPr>
        <p:spPr>
          <a:xfrm>
            <a:off x="4919429" y="1320085"/>
            <a:ext cx="1352700" cy="1352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>
            <p:ph idx="2" type="pic"/>
          </p:nvPr>
        </p:nvSpPr>
        <p:spPr>
          <a:xfrm>
            <a:off x="2426012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0" name="Google Shape;70;p18"/>
          <p:cNvSpPr/>
          <p:nvPr>
            <p:ph idx="3" type="pic"/>
          </p:nvPr>
        </p:nvSpPr>
        <p:spPr>
          <a:xfrm>
            <a:off x="553804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1" name="Google Shape;71;p18"/>
          <p:cNvSpPr/>
          <p:nvPr>
            <p:ph idx="4" type="pic"/>
          </p:nvPr>
        </p:nvSpPr>
        <p:spPr>
          <a:xfrm>
            <a:off x="4298220" y="540000"/>
            <a:ext cx="1728300" cy="403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1619672" y="0"/>
            <a:ext cx="75243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/>
          <p:nvPr>
            <p:ph idx="2" type="pic"/>
          </p:nvPr>
        </p:nvSpPr>
        <p:spPr>
          <a:xfrm>
            <a:off x="3059900" y="1"/>
            <a:ext cx="30243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20"/>
          <p:cNvSpPr/>
          <p:nvPr>
            <p:ph idx="3" type="pic"/>
          </p:nvPr>
        </p:nvSpPr>
        <p:spPr>
          <a:xfrm>
            <a:off x="4572100" y="2571750"/>
            <a:ext cx="15120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20"/>
          <p:cNvSpPr/>
          <p:nvPr>
            <p:ph idx="4" type="pic"/>
          </p:nvPr>
        </p:nvSpPr>
        <p:spPr>
          <a:xfrm>
            <a:off x="3059900" y="2571750"/>
            <a:ext cx="15120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>
            <p:ph idx="2" type="pic"/>
          </p:nvPr>
        </p:nvSpPr>
        <p:spPr>
          <a:xfrm>
            <a:off x="3563888" y="638650"/>
            <a:ext cx="4320600" cy="45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0" name="Google Shape;80;p21"/>
          <p:cNvSpPr/>
          <p:nvPr>
            <p:ph idx="3" type="pic"/>
          </p:nvPr>
        </p:nvSpPr>
        <p:spPr>
          <a:xfrm>
            <a:off x="5635630" y="1"/>
            <a:ext cx="3508500" cy="433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rgbClr val="FDF1D2">
            <a:alpha val="49410"/>
          </a:srgbClr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3203848" y="-2322"/>
            <a:ext cx="2700000" cy="1806344"/>
          </a:xfrm>
          <a:custGeom>
            <a:rect b="b" l="l" r="r" t="t"/>
            <a:pathLst>
              <a:path extrusionOk="0" h="1806344" w="2700000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/>
          <p:nvPr/>
        </p:nvSpPr>
        <p:spPr>
          <a:xfrm>
            <a:off x="3746892" y="4331240"/>
            <a:ext cx="1650300" cy="8124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4041648" y="4493810"/>
            <a:ext cx="1060800" cy="5544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/>
          <p:nvPr>
            <p:ph idx="2" type="pic"/>
          </p:nvPr>
        </p:nvSpPr>
        <p:spPr>
          <a:xfrm>
            <a:off x="3293848" y="1"/>
            <a:ext cx="2520000" cy="171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1619672" y="0"/>
            <a:ext cx="75243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/>
          <p:nvPr>
            <p:ph idx="2" type="pic"/>
          </p:nvPr>
        </p:nvSpPr>
        <p:spPr>
          <a:xfrm>
            <a:off x="0" y="-1"/>
            <a:ext cx="9144000" cy="271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/>
          <p:nvPr>
            <p:ph idx="2" type="pic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25"/>
          <p:cNvSpPr/>
          <p:nvPr>
            <p:ph idx="3" type="pic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25"/>
          <p:cNvSpPr/>
          <p:nvPr>
            <p:ph idx="4" type="pic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KBM-정애\014-Fullppt\PNG이미지\모니터.png" id="95" name="Google Shape;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754" y="451443"/>
            <a:ext cx="3282039" cy="327243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6"/>
          <p:cNvSpPr/>
          <p:nvPr>
            <p:ph idx="2" type="pic"/>
          </p:nvPr>
        </p:nvSpPr>
        <p:spPr>
          <a:xfrm>
            <a:off x="1363708" y="584771"/>
            <a:ext cx="2991600" cy="207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7" name="Google Shape;97;p26"/>
          <p:cNvSpPr/>
          <p:nvPr>
            <p:ph idx="3" type="pic"/>
          </p:nvPr>
        </p:nvSpPr>
        <p:spPr>
          <a:xfrm>
            <a:off x="4143454" y="1295867"/>
            <a:ext cx="3055800" cy="223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pic>
        <p:nvPicPr>
          <p:cNvPr descr="D:\KBM-정애\014-Fullppt\PNG이미지\노트북.png" id="100" name="Google Shape;1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2499742"/>
            <a:ext cx="3600400" cy="183122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7"/>
          <p:cNvSpPr/>
          <p:nvPr>
            <p:ph idx="2" type="pic"/>
          </p:nvPr>
        </p:nvSpPr>
        <p:spPr>
          <a:xfrm>
            <a:off x="3753800" y="2764640"/>
            <a:ext cx="1711500" cy="124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>
            <p:ph idx="2" type="pic"/>
          </p:nvPr>
        </p:nvSpPr>
        <p:spPr>
          <a:xfrm>
            <a:off x="0" y="0"/>
            <a:ext cx="5076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 txBox="1"/>
          <p:nvPr>
            <p:ph idx="1" type="body"/>
          </p:nvPr>
        </p:nvSpPr>
        <p:spPr>
          <a:xfrm>
            <a:off x="242646" y="9260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81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Arial"/>
              <a:buNone/>
              <a:defRPr b="0" i="0" sz="405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30"/>
          <p:cNvSpPr/>
          <p:nvPr/>
        </p:nvSpPr>
        <p:spPr>
          <a:xfrm>
            <a:off x="354008" y="1131589"/>
            <a:ext cx="2849700" cy="3649200"/>
          </a:xfrm>
          <a:prstGeom prst="roundRect">
            <a:avLst>
              <a:gd fmla="val 396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0"/>
          <p:cNvSpPr/>
          <p:nvPr/>
        </p:nvSpPr>
        <p:spPr>
          <a:xfrm>
            <a:off x="531932" y="1347500"/>
            <a:ext cx="108600" cy="3240600"/>
          </a:xfrm>
          <a:prstGeom prst="roundRect">
            <a:avLst>
              <a:gd fmla="val 50000" name="adj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0"/>
          <p:cNvSpPr/>
          <p:nvPr/>
        </p:nvSpPr>
        <p:spPr>
          <a:xfrm rot="5400000">
            <a:off x="2592773" y="1238201"/>
            <a:ext cx="502200" cy="5022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24.png"/><Relationship Id="rId6" Type="http://schemas.openxmlformats.org/officeDocument/2006/relationships/image" Target="../media/image57.jpg"/><Relationship Id="rId7" Type="http://schemas.openxmlformats.org/officeDocument/2006/relationships/image" Target="../media/image48.jp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mathiaszinnen/focal_loss_torch" TargetMode="External"/><Relationship Id="rId4" Type="http://schemas.openxmlformats.org/officeDocument/2006/relationships/hyperlink" Target="https://arxiv.org/abs/2210.13452" TargetMode="External"/><Relationship Id="rId5" Type="http://schemas.openxmlformats.org/officeDocument/2006/relationships/hyperlink" Target="https://github.com/d4nst/RotNet" TargetMode="External"/><Relationship Id="rId6" Type="http://schemas.openxmlformats.org/officeDocument/2006/relationships/hyperlink" Target="https://www.content.upstage.ai/ocr-pack/insuranc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www.content.upstage.ai/ocr-pack/insuranc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jpg"/><Relationship Id="rId4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3246025" y="1392425"/>
            <a:ext cx="2128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ko" sz="1100">
                <a:solidFill>
                  <a:srgbClr val="3F3F3F"/>
                </a:solidFill>
              </a:rPr>
              <a:t>CV</a:t>
            </a:r>
            <a:r>
              <a:rPr lang="ko" sz="1100">
                <a:solidFill>
                  <a:srgbClr val="3F3F3F"/>
                </a:solidFill>
              </a:rPr>
              <a:t> 5조</a:t>
            </a:r>
            <a:endParaRPr/>
          </a:p>
        </p:txBody>
      </p:sp>
      <p:pic>
        <p:nvPicPr>
          <p:cNvPr id="117" name="Google Shape;1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048" y="960425"/>
            <a:ext cx="1866754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1"/>
          <p:cNvSpPr txBox="1"/>
          <p:nvPr>
            <p:ph type="title"/>
          </p:nvPr>
        </p:nvSpPr>
        <p:spPr>
          <a:xfrm>
            <a:off x="-80150" y="345634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40"/>
              <a:buFont typeface="Arial"/>
              <a:buNone/>
            </a:pPr>
            <a:r>
              <a:rPr lang="ko" sz="3100">
                <a:solidFill>
                  <a:schemeClr val="dk1"/>
                </a:solidFill>
              </a:rPr>
              <a:t>Document Type Classification</a:t>
            </a:r>
            <a:endParaRPr sz="3100">
              <a:solidFill>
                <a:schemeClr val="dk1"/>
              </a:solidFill>
            </a:endParaRPr>
          </a:p>
        </p:txBody>
      </p:sp>
      <p:grpSp>
        <p:nvGrpSpPr>
          <p:cNvPr id="119" name="Google Shape;119;p31"/>
          <p:cNvGrpSpPr/>
          <p:nvPr/>
        </p:nvGrpSpPr>
        <p:grpSpPr>
          <a:xfrm>
            <a:off x="579450" y="1667350"/>
            <a:ext cx="7461938" cy="3283425"/>
            <a:chOff x="349725" y="1632025"/>
            <a:chExt cx="7461938" cy="3283425"/>
          </a:xfrm>
        </p:grpSpPr>
        <p:grpSp>
          <p:nvGrpSpPr>
            <p:cNvPr id="120" name="Google Shape;120;p31"/>
            <p:cNvGrpSpPr/>
            <p:nvPr/>
          </p:nvGrpSpPr>
          <p:grpSpPr>
            <a:xfrm>
              <a:off x="349725" y="1632025"/>
              <a:ext cx="7461938" cy="3114246"/>
              <a:chOff x="229175" y="1680250"/>
              <a:chExt cx="7461938" cy="3114246"/>
            </a:xfrm>
          </p:grpSpPr>
          <p:pic>
            <p:nvPicPr>
              <p:cNvPr id="121" name="Google Shape;121;p31"/>
              <p:cNvPicPr preferRelativeResize="0"/>
              <p:nvPr/>
            </p:nvPicPr>
            <p:blipFill rotWithShape="1">
              <a:blip r:embed="rId4">
                <a:alphaModFix/>
              </a:blip>
              <a:srcRect b="17243" l="10394" r="0" t="9410"/>
              <a:stretch/>
            </p:blipFill>
            <p:spPr>
              <a:xfrm>
                <a:off x="1452888" y="2014146"/>
                <a:ext cx="6238226" cy="27803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" name="Google Shape;122;p31"/>
              <p:cNvSpPr/>
              <p:nvPr/>
            </p:nvSpPr>
            <p:spPr>
              <a:xfrm>
                <a:off x="803100" y="1680250"/>
                <a:ext cx="1543200" cy="74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1"/>
              <p:cNvSpPr/>
              <p:nvPr/>
            </p:nvSpPr>
            <p:spPr>
              <a:xfrm>
                <a:off x="229175" y="2394850"/>
                <a:ext cx="1543200" cy="74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31"/>
              <p:cNvSpPr/>
              <p:nvPr/>
            </p:nvSpPr>
            <p:spPr>
              <a:xfrm>
                <a:off x="434050" y="1845800"/>
                <a:ext cx="1407900" cy="660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5" name="Google Shape;125;p31"/>
            <p:cNvPicPr preferRelativeResize="0"/>
            <p:nvPr/>
          </p:nvPicPr>
          <p:blipFill rotWithShape="1">
            <a:blip r:embed="rId4">
              <a:alphaModFix/>
            </a:blip>
            <a:srcRect b="12776" l="15081" r="69942" t="75827"/>
            <a:stretch/>
          </p:blipFill>
          <p:spPr>
            <a:xfrm>
              <a:off x="1897950" y="4483450"/>
              <a:ext cx="1042601" cy="432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40"/>
          <p:cNvCxnSpPr/>
          <p:nvPr/>
        </p:nvCxnSpPr>
        <p:spPr>
          <a:xfrm>
            <a:off x="3571100" y="987150"/>
            <a:ext cx="0" cy="3818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0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117975" y="1180450"/>
            <a:ext cx="37443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InkShifter, BleedThrough, NoiseTexturize, BrightnessTexturize, GlitchEffect,  ColorShift,  DirtyDrum, DirtyRollers, LightingGradient, Brightness, </a:t>
            </a:r>
            <a:r>
              <a:rPr b="1" lang="ko" sz="10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</a:t>
            </a:r>
            <a:r>
              <a:rPr b="1" lang="ko" sz="10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btleNoise, BadPhotoCopy, ShadowCast, Folding</a:t>
            </a:r>
            <a:endParaRPr b="1" sz="10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4322163" y="118801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4342880" y="1205335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4362365" y="1224797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4380152" y="1243026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4397738" y="126296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4418455" y="1280285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4437940" y="1299747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4455727" y="1317976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06" name="Google Shape;306;p40"/>
          <p:cNvSpPr/>
          <p:nvPr/>
        </p:nvSpPr>
        <p:spPr>
          <a:xfrm>
            <a:off x="5686825" y="1180450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07" name="Google Shape;307;p40"/>
          <p:cNvSpPr/>
          <p:nvPr/>
        </p:nvSpPr>
        <p:spPr>
          <a:xfrm>
            <a:off x="5707542" y="1197772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08" name="Google Shape;308;p40"/>
          <p:cNvSpPr/>
          <p:nvPr/>
        </p:nvSpPr>
        <p:spPr>
          <a:xfrm>
            <a:off x="5727027" y="1217234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5744815" y="123546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10" name="Google Shape;310;p40"/>
          <p:cNvSpPr/>
          <p:nvPr/>
        </p:nvSpPr>
        <p:spPr>
          <a:xfrm>
            <a:off x="5762400" y="1255400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5783117" y="1272722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12" name="Google Shape;312;p40"/>
          <p:cNvSpPr/>
          <p:nvPr/>
        </p:nvSpPr>
        <p:spPr>
          <a:xfrm>
            <a:off x="5802602" y="1292184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5820390" y="131041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14" name="Google Shape;314;p40"/>
          <p:cNvSpPr/>
          <p:nvPr/>
        </p:nvSpPr>
        <p:spPr>
          <a:xfrm>
            <a:off x="7086600" y="118801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15" name="Google Shape;315;p40"/>
          <p:cNvSpPr/>
          <p:nvPr/>
        </p:nvSpPr>
        <p:spPr>
          <a:xfrm>
            <a:off x="7107317" y="1205335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16" name="Google Shape;316;p40"/>
          <p:cNvSpPr/>
          <p:nvPr/>
        </p:nvSpPr>
        <p:spPr>
          <a:xfrm>
            <a:off x="7126802" y="1224797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7144590" y="1243026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7162175" y="126296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7182892" y="1280285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7202377" y="1299747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7220165" y="1317976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317013" y="313526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4337730" y="3152585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4357215" y="3172047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4375002" y="3190276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4392588" y="321021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4413305" y="3227535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432790" y="3246997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4450577" y="3265226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5681675" y="3127700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5702392" y="3145022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5721877" y="3164484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5739665" y="318271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5757250" y="3202650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35" name="Google Shape;335;p40"/>
          <p:cNvSpPr/>
          <p:nvPr/>
        </p:nvSpPr>
        <p:spPr>
          <a:xfrm>
            <a:off x="5777967" y="3219972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5797452" y="3239434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5815240" y="325766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38" name="Google Shape;338;p40"/>
          <p:cNvSpPr/>
          <p:nvPr/>
        </p:nvSpPr>
        <p:spPr>
          <a:xfrm>
            <a:off x="7081450" y="313526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7102167" y="3152585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7121652" y="3172047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41" name="Google Shape;341;p40"/>
          <p:cNvSpPr/>
          <p:nvPr/>
        </p:nvSpPr>
        <p:spPr>
          <a:xfrm>
            <a:off x="7139440" y="3190276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7157025" y="3210213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43" name="Google Shape;343;p40"/>
          <p:cNvSpPr/>
          <p:nvPr/>
        </p:nvSpPr>
        <p:spPr>
          <a:xfrm>
            <a:off x="7177742" y="3227535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44" name="Google Shape;344;p40"/>
          <p:cNvSpPr/>
          <p:nvPr/>
        </p:nvSpPr>
        <p:spPr>
          <a:xfrm>
            <a:off x="7197227" y="3246997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45" name="Google Shape;345;p40"/>
          <p:cNvSpPr/>
          <p:nvPr/>
        </p:nvSpPr>
        <p:spPr>
          <a:xfrm>
            <a:off x="7215015" y="3265226"/>
            <a:ext cx="847800" cy="108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F7F7F"/>
              </a:highlight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6055750" y="2462075"/>
            <a:ext cx="331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6055750" y="2556700"/>
            <a:ext cx="331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6055750" y="2651325"/>
            <a:ext cx="331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49" name="Google Shape;349;p40"/>
          <p:cNvSpPr txBox="1"/>
          <p:nvPr>
            <p:ph idx="4294967295"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00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0" name="Google Shape;350;p40"/>
          <p:cNvSpPr txBox="1"/>
          <p:nvPr/>
        </p:nvSpPr>
        <p:spPr>
          <a:xfrm>
            <a:off x="154125" y="946274"/>
            <a:ext cx="304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Augraphy</a:t>
            </a:r>
            <a:endParaRPr b="1" sz="17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201325" y="2677975"/>
            <a:ext cx="30453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LongestMaxSize, PadIfNeeded, RGBShift, ChannelShuffle, Rotate, RandomRotate, ShiftScaleRotate, Crop, CoarseDropout, RandomBrightness, Contrast, GaussNoise, MotionBlur, MedianBlur, OpticalDistortion, Piecewise, Affine, HorizontalFlip, CoarseDropout</a:t>
            </a:r>
            <a:endParaRPr b="1" sz="10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235750" y="2512825"/>
            <a:ext cx="290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Albumentation </a:t>
            </a:r>
            <a:endParaRPr b="1" sz="17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62775" y="1317975"/>
            <a:ext cx="847800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22838" y="1319450"/>
            <a:ext cx="847800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27250" y="1331888"/>
            <a:ext cx="847800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33050" y="3265225"/>
            <a:ext cx="847800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26125" y="3248425"/>
            <a:ext cx="847800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19200" y="3265225"/>
            <a:ext cx="847800" cy="1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1"/>
          <p:cNvGrpSpPr/>
          <p:nvPr/>
        </p:nvGrpSpPr>
        <p:grpSpPr>
          <a:xfrm>
            <a:off x="569986" y="3721775"/>
            <a:ext cx="2789897" cy="569399"/>
            <a:chOff x="1956676" y="3985364"/>
            <a:chExt cx="3647401" cy="569399"/>
          </a:xfrm>
        </p:grpSpPr>
        <p:sp>
          <p:nvSpPr>
            <p:cNvPr id="365" name="Google Shape;365;p41"/>
            <p:cNvSpPr txBox="1"/>
            <p:nvPr/>
          </p:nvSpPr>
          <p:spPr>
            <a:xfrm>
              <a:off x="1956676" y="4277863"/>
              <a:ext cx="3647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ShadowCast: 그림자</a:t>
              </a: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66" name="Google Shape;366;p41"/>
            <p:cNvSpPr txBox="1"/>
            <p:nvPr/>
          </p:nvSpPr>
          <p:spPr>
            <a:xfrm>
              <a:off x="1956677" y="3985364"/>
              <a:ext cx="3647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post phase</a:t>
              </a:r>
              <a:endParaRPr b="1" sz="13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367" name="Google Shape;367;p41"/>
          <p:cNvGrpSpPr/>
          <p:nvPr/>
        </p:nvGrpSpPr>
        <p:grpSpPr>
          <a:xfrm>
            <a:off x="569987" y="2712375"/>
            <a:ext cx="2792620" cy="676324"/>
            <a:chOff x="2110095" y="4280539"/>
            <a:chExt cx="3650962" cy="676324"/>
          </a:xfrm>
        </p:grpSpPr>
        <p:sp>
          <p:nvSpPr>
            <p:cNvPr id="368" name="Google Shape;368;p41"/>
            <p:cNvSpPr txBox="1"/>
            <p:nvPr/>
          </p:nvSpPr>
          <p:spPr>
            <a:xfrm>
              <a:off x="2113657" y="4495163"/>
              <a:ext cx="364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NoiseTexturize: 랜덤 노이즈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VoronoiTessellation: 보로노이 노이즈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69" name="Google Shape;369;p41"/>
            <p:cNvSpPr txBox="1"/>
            <p:nvPr/>
          </p:nvSpPr>
          <p:spPr>
            <a:xfrm>
              <a:off x="2110095" y="4280539"/>
              <a:ext cx="3647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paper phase</a:t>
              </a:r>
              <a:endParaRPr b="1" sz="13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370" name="Google Shape;370;p41"/>
          <p:cNvGrpSpPr/>
          <p:nvPr/>
        </p:nvGrpSpPr>
        <p:grpSpPr>
          <a:xfrm>
            <a:off x="554408" y="1599292"/>
            <a:ext cx="2789897" cy="673549"/>
            <a:chOff x="2113657" y="4359514"/>
            <a:chExt cx="3647401" cy="673549"/>
          </a:xfrm>
        </p:grpSpPr>
        <p:sp>
          <p:nvSpPr>
            <p:cNvPr id="371" name="Google Shape;371;p41"/>
            <p:cNvSpPr txBox="1"/>
            <p:nvPr/>
          </p:nvSpPr>
          <p:spPr>
            <a:xfrm>
              <a:off x="2113657" y="4571363"/>
              <a:ext cx="364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IBM Plex Sans KR"/>
                  <a:ea typeface="IBM Plex Sans KR"/>
                  <a:cs typeface="IBM Plex Sans KR"/>
                  <a:sym typeface="IBM Plex Sans KR"/>
                </a:rPr>
                <a:t>InkBleed: 글자 번짐</a:t>
              </a:r>
              <a:endParaRPr sz="1200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IBM Plex Sans KR"/>
                  <a:ea typeface="IBM Plex Sans KR"/>
                  <a:cs typeface="IBM Plex Sans KR"/>
                  <a:sym typeface="IBM Plex Sans KR"/>
                </a:rPr>
                <a:t>Hollow: 글자 외각을 남기고 제거</a:t>
              </a:r>
              <a:endParaRPr sz="120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72" name="Google Shape;372;p41"/>
            <p:cNvSpPr txBox="1"/>
            <p:nvPr/>
          </p:nvSpPr>
          <p:spPr>
            <a:xfrm>
              <a:off x="2113658" y="4359514"/>
              <a:ext cx="3647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Ink phase</a:t>
              </a:r>
              <a:endParaRPr b="1" sz="13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373" name="Google Shape;373;p41"/>
          <p:cNvSpPr/>
          <p:nvPr/>
        </p:nvSpPr>
        <p:spPr>
          <a:xfrm>
            <a:off x="517800" y="1579125"/>
            <a:ext cx="36600" cy="73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536100" y="2712364"/>
            <a:ext cx="36600" cy="73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536100" y="3721778"/>
            <a:ext cx="36600" cy="73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302525" y="753663"/>
            <a:ext cx="52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Train + </a:t>
            </a:r>
            <a:r>
              <a:rPr b="1" lang="ko" sz="17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Augrapy (테스트 데이터와 비슷하게)</a:t>
            </a:r>
            <a:endParaRPr b="1" sz="17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7" name="Google Shape;377;p41"/>
          <p:cNvSpPr txBox="1"/>
          <p:nvPr>
            <p:ph idx="4294967295"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00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78" name="Google Shape;3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700" y="1251799"/>
            <a:ext cx="2256801" cy="3260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9" name="Google Shape;3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198" y="1260078"/>
            <a:ext cx="2256800" cy="32526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0" name="Google Shape;380;p41"/>
          <p:cNvSpPr/>
          <p:nvPr/>
        </p:nvSpPr>
        <p:spPr>
          <a:xfrm>
            <a:off x="6030150" y="2737613"/>
            <a:ext cx="1914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idx="4294967295"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875" y="3759878"/>
            <a:ext cx="2458373" cy="11216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42"/>
          <p:cNvGrpSpPr/>
          <p:nvPr/>
        </p:nvGrpSpPr>
        <p:grpSpPr>
          <a:xfrm>
            <a:off x="420202" y="715426"/>
            <a:ext cx="5901253" cy="646488"/>
            <a:chOff x="2113651" y="4298714"/>
            <a:chExt cx="6495600" cy="646488"/>
          </a:xfrm>
        </p:grpSpPr>
        <p:sp>
          <p:nvSpPr>
            <p:cNvPr id="389" name="Google Shape;389;p42"/>
            <p:cNvSpPr txBox="1"/>
            <p:nvPr/>
          </p:nvSpPr>
          <p:spPr>
            <a:xfrm>
              <a:off x="2113651" y="4637402"/>
              <a:ext cx="6495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IBM Plex Sans KR"/>
                  <a:ea typeface="IBM Plex Sans KR"/>
                  <a:cs typeface="IBM Plex Sans KR"/>
                  <a:sym typeface="IBM Plex Sans KR"/>
                </a:rPr>
                <a:t>충분히 맞출 수 있는 이미지인데도 틀리는 이미지 존재</a:t>
              </a: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390" name="Google Shape;390;p42"/>
            <p:cNvSpPr txBox="1"/>
            <p:nvPr/>
          </p:nvSpPr>
          <p:spPr>
            <a:xfrm>
              <a:off x="2113658" y="4298714"/>
              <a:ext cx="3647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문서 제목 크롭</a:t>
              </a:r>
              <a:endParaRPr b="1" sz="15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391" name="Google Shape;391;p42"/>
          <p:cNvSpPr/>
          <p:nvPr/>
        </p:nvSpPr>
        <p:spPr>
          <a:xfrm>
            <a:off x="4469663" y="3196275"/>
            <a:ext cx="246300" cy="384900"/>
          </a:xfrm>
          <a:prstGeom prst="rightArrow">
            <a:avLst>
              <a:gd fmla="val 30735" name="adj1"/>
              <a:gd fmla="val 48364" name="adj2"/>
            </a:avLst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2" name="Google Shape;392;p42"/>
          <p:cNvPicPr preferRelativeResize="0"/>
          <p:nvPr/>
        </p:nvPicPr>
        <p:blipFill rotWithShape="1">
          <a:blip r:embed="rId4">
            <a:alphaModFix/>
          </a:blip>
          <a:srcRect b="3762" l="17434" r="15016" t="0"/>
          <a:stretch/>
        </p:blipFill>
        <p:spPr>
          <a:xfrm>
            <a:off x="1501775" y="1466250"/>
            <a:ext cx="2458375" cy="36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 rotWithShape="1">
          <a:blip r:embed="rId5">
            <a:alphaModFix/>
          </a:blip>
          <a:srcRect b="0" l="0" r="0" t="6603"/>
          <a:stretch/>
        </p:blipFill>
        <p:spPr>
          <a:xfrm>
            <a:off x="5269883" y="1596900"/>
            <a:ext cx="2458367" cy="216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/>
          <p:nvPr>
            <p:ph idx="4294967295"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9" name="Google Shape;399;p43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420208" y="791626"/>
            <a:ext cx="331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RotNet 학습</a:t>
            </a:r>
            <a:endParaRPr b="1" sz="15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401" name="Google Shape;401;p43"/>
          <p:cNvGrpSpPr/>
          <p:nvPr/>
        </p:nvGrpSpPr>
        <p:grpSpPr>
          <a:xfrm>
            <a:off x="5086909" y="1089740"/>
            <a:ext cx="3504038" cy="3053224"/>
            <a:chOff x="7043073" y="578576"/>
            <a:chExt cx="1459590" cy="3053224"/>
          </a:xfrm>
        </p:grpSpPr>
        <p:sp>
          <p:nvSpPr>
            <p:cNvPr id="402" name="Google Shape;402;p43"/>
            <p:cNvSpPr txBox="1"/>
            <p:nvPr/>
          </p:nvSpPr>
          <p:spPr>
            <a:xfrm>
              <a:off x="7043073" y="578576"/>
              <a:ext cx="143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accent5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학습 절차</a:t>
              </a:r>
              <a:endParaRPr b="1" sz="1400">
                <a:solidFill>
                  <a:schemeClr val="accent5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03" name="Google Shape;403;p43"/>
            <p:cNvSpPr txBox="1"/>
            <p:nvPr/>
          </p:nvSpPr>
          <p:spPr>
            <a:xfrm>
              <a:off x="7062963" y="953700"/>
              <a:ext cx="1439700" cy="26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IBM Plex Sans KR"/>
                <a:buAutoNum type="arabicPeriod"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Train 데이터를 회전시키고 해당 각도를 target 값으로 정의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IBM Plex Sans KR"/>
                <a:buAutoNum type="arabicPeriod"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제목을 Crop할 것이기 때문에 문서데이터로만 학습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IBM Plex Sans KR"/>
                <a:buAutoNum type="arabicPeriod"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학습 데이터에 외각선이 많이 포함되면 90, 180, 270도 등의 데이터를 잘 못 맞출 가능성이 높기 때문에 Center Crop과 Random Crop을 사용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AutoNum type="arabicPeriod"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평가 지표를 </a:t>
              </a:r>
              <a:r>
                <a:rPr lang="ko" sz="1050">
                  <a:solidFill>
                    <a:srgbClr val="098658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180</a:t>
              </a:r>
              <a:r>
                <a:rPr lang="ko" sz="1050">
                  <a:solidFill>
                    <a:srgbClr val="3B3B3B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ko" sz="1050">
                  <a:solidFill>
                    <a:schemeClr val="dk1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-</a:t>
              </a:r>
              <a:r>
                <a:rPr lang="ko" sz="1050">
                  <a:solidFill>
                    <a:srgbClr val="3B3B3B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ko" sz="1050">
                  <a:solidFill>
                    <a:srgbClr val="795E26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abs</a:t>
              </a:r>
              <a:r>
                <a:rPr lang="ko" sz="1050">
                  <a:solidFill>
                    <a:srgbClr val="3B3B3B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(</a:t>
              </a:r>
              <a:r>
                <a:rPr lang="ko" sz="1050">
                  <a:solidFill>
                    <a:srgbClr val="795E26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abs</a:t>
              </a:r>
              <a:r>
                <a:rPr lang="ko" sz="1050">
                  <a:solidFill>
                    <a:srgbClr val="3B3B3B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(</a:t>
              </a:r>
              <a:r>
                <a:rPr lang="ko" sz="1050">
                  <a:solidFill>
                    <a:srgbClr val="001080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x</a:t>
              </a:r>
              <a:r>
                <a:rPr lang="ko" sz="1050">
                  <a:solidFill>
                    <a:srgbClr val="3B3B3B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ko" sz="1050">
                  <a:solidFill>
                    <a:schemeClr val="dk1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-</a:t>
              </a:r>
              <a:r>
                <a:rPr lang="ko" sz="1050">
                  <a:solidFill>
                    <a:srgbClr val="3B3B3B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ko" sz="1050">
                  <a:solidFill>
                    <a:srgbClr val="001080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y</a:t>
              </a:r>
              <a:r>
                <a:rPr lang="ko" sz="1050">
                  <a:solidFill>
                    <a:srgbClr val="3B3B3B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) </a:t>
              </a:r>
              <a:r>
                <a:rPr lang="ko" sz="1050">
                  <a:solidFill>
                    <a:schemeClr val="dk1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-</a:t>
              </a:r>
              <a:r>
                <a:rPr lang="ko" sz="1050">
                  <a:solidFill>
                    <a:srgbClr val="3B3B3B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ko" sz="1050">
                  <a:solidFill>
                    <a:srgbClr val="098658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180</a:t>
              </a:r>
              <a:r>
                <a:rPr lang="ko" sz="1050">
                  <a:solidFill>
                    <a:srgbClr val="3B3B3B"/>
                  </a:solidFill>
                  <a:highlight>
                    <a:srgbClr val="FFFFFF"/>
                  </a:highlight>
                  <a:latin typeface="IBM Plex Sans KR"/>
                  <a:ea typeface="IBM Plex Sans KR"/>
                  <a:cs typeface="IBM Plex Sans KR"/>
                  <a:sym typeface="IBM Plex Sans KR"/>
                </a:rPr>
                <a:t>)</a:t>
              </a: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로 정의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404" name="Google Shape;404;p43"/>
          <p:cNvSpPr/>
          <p:nvPr/>
        </p:nvSpPr>
        <p:spPr>
          <a:xfrm>
            <a:off x="2401958" y="2620460"/>
            <a:ext cx="240300" cy="375900"/>
          </a:xfrm>
          <a:prstGeom prst="rightArrow">
            <a:avLst>
              <a:gd fmla="val 30735" name="adj1"/>
              <a:gd fmla="val 48364" name="adj2"/>
            </a:avLst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5" name="Google Shape;405;p43"/>
          <p:cNvPicPr preferRelativeResize="0"/>
          <p:nvPr/>
        </p:nvPicPr>
        <p:blipFill rotWithShape="1">
          <a:blip r:embed="rId3">
            <a:alphaModFix/>
          </a:blip>
          <a:srcRect b="3762" l="23513" r="15011" t="7285"/>
          <a:stretch/>
        </p:blipFill>
        <p:spPr>
          <a:xfrm>
            <a:off x="2778900" y="1310650"/>
            <a:ext cx="2308076" cy="345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3"/>
          <p:cNvPicPr preferRelativeResize="0"/>
          <p:nvPr/>
        </p:nvPicPr>
        <p:blipFill rotWithShape="1">
          <a:blip r:embed="rId4">
            <a:alphaModFix/>
          </a:blip>
          <a:srcRect b="7556" l="20991" r="17011" t="5084"/>
          <a:stretch/>
        </p:blipFill>
        <p:spPr>
          <a:xfrm>
            <a:off x="33025" y="1436975"/>
            <a:ext cx="2308076" cy="32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/>
          <p:nvPr>
            <p:ph idx="4294967295"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2" name="Google Shape;412;p44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420208" y="791626"/>
            <a:ext cx="331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RotNet </a:t>
            </a:r>
            <a:r>
              <a:rPr b="1" lang="ko" sz="15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학습</a:t>
            </a:r>
            <a:endParaRPr b="1" sz="15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414" name="Google Shape;414;p44"/>
          <p:cNvGrpSpPr/>
          <p:nvPr/>
        </p:nvGrpSpPr>
        <p:grpSpPr>
          <a:xfrm>
            <a:off x="3029812" y="1318349"/>
            <a:ext cx="2569006" cy="1390923"/>
            <a:chOff x="6186073" y="807176"/>
            <a:chExt cx="1439784" cy="1390923"/>
          </a:xfrm>
        </p:grpSpPr>
        <p:sp>
          <p:nvSpPr>
            <p:cNvPr id="415" name="Google Shape;415;p44"/>
            <p:cNvSpPr txBox="1"/>
            <p:nvPr/>
          </p:nvSpPr>
          <p:spPr>
            <a:xfrm>
              <a:off x="6186073" y="807176"/>
              <a:ext cx="143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accent5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라벨링</a:t>
              </a:r>
              <a:endParaRPr b="1" sz="1400">
                <a:solidFill>
                  <a:schemeClr val="accent5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16" name="Google Shape;416;p44"/>
            <p:cNvSpPr txBox="1"/>
            <p:nvPr/>
          </p:nvSpPr>
          <p:spPr>
            <a:xfrm>
              <a:off x="6205957" y="1182299"/>
              <a:ext cx="14199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3F3F3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이미지를 불러온뒤 cv2 라이브러리를 통해서 회전시키고 회전시킨 각도를 라벨로 반환하도록 구성하였습니다.</a:t>
              </a:r>
              <a:endParaRPr sz="1200">
                <a:solidFill>
                  <a:srgbClr val="3F3F3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pic>
        <p:nvPicPr>
          <p:cNvPr id="417" name="Google Shape;4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00" y="1310650"/>
            <a:ext cx="2735520" cy="3053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44"/>
          <p:cNvCxnSpPr/>
          <p:nvPr/>
        </p:nvCxnSpPr>
        <p:spPr>
          <a:xfrm>
            <a:off x="543125" y="1729900"/>
            <a:ext cx="24192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4"/>
          <p:cNvCxnSpPr/>
          <p:nvPr/>
        </p:nvCxnSpPr>
        <p:spPr>
          <a:xfrm>
            <a:off x="969150" y="3888525"/>
            <a:ext cx="151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4"/>
          <p:cNvCxnSpPr/>
          <p:nvPr/>
        </p:nvCxnSpPr>
        <p:spPr>
          <a:xfrm>
            <a:off x="967475" y="4029950"/>
            <a:ext cx="15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4"/>
          <p:cNvSpPr txBox="1"/>
          <p:nvPr/>
        </p:nvSpPr>
        <p:spPr>
          <a:xfrm>
            <a:off x="3210025" y="3011275"/>
            <a:ext cx="248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>
                <a:solidFill>
                  <a:srgbClr val="CC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Crop</a:t>
            </a:r>
            <a:endParaRPr b="1">
              <a:solidFill>
                <a:srgbClr val="CC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22" name="Google Shape;422;p44"/>
          <p:cNvSpPr txBox="1"/>
          <p:nvPr/>
        </p:nvSpPr>
        <p:spPr>
          <a:xfrm>
            <a:off x="3209674" y="3334375"/>
            <a:ext cx="24858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3F3F3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가능한 외각선 정보가 학습 데이터에 들어가지 않도록 이미지를 crop 하였습니다.</a:t>
            </a:r>
            <a:endParaRPr sz="1200">
              <a:solidFill>
                <a:srgbClr val="3F3F3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423" name="Google Shape;4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400" y="1183948"/>
            <a:ext cx="3028249" cy="299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>
            <p:ph idx="4294967295"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420208" y="791626"/>
            <a:ext cx="331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RotNet 학습</a:t>
            </a:r>
            <a:endParaRPr b="1" sz="15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431" name="Google Shape;431;p45"/>
          <p:cNvGrpSpPr/>
          <p:nvPr/>
        </p:nvGrpSpPr>
        <p:grpSpPr>
          <a:xfrm>
            <a:off x="627117" y="1310650"/>
            <a:ext cx="3698878" cy="3422826"/>
            <a:chOff x="4839586" y="799476"/>
            <a:chExt cx="1439700" cy="3422826"/>
          </a:xfrm>
        </p:grpSpPr>
        <p:sp>
          <p:nvSpPr>
            <p:cNvPr id="432" name="Google Shape;432;p45"/>
            <p:cNvSpPr txBox="1"/>
            <p:nvPr/>
          </p:nvSpPr>
          <p:spPr>
            <a:xfrm>
              <a:off x="4839586" y="799476"/>
              <a:ext cx="143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accent5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TTA</a:t>
              </a:r>
              <a:endParaRPr b="1" sz="1400">
                <a:solidFill>
                  <a:schemeClr val="accent5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33" name="Google Shape;433;p45"/>
            <p:cNvSpPr txBox="1"/>
            <p:nvPr/>
          </p:nvSpPr>
          <p:spPr>
            <a:xfrm>
              <a:off x="4839586" y="1174602"/>
              <a:ext cx="1439700" cy="30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잘못 회전된 이미지의 대부분이 오른쪽 그림과 같이 </a:t>
              </a: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180도가 뒤집혀 있었습니다.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ex)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Target: 0 =&gt; Pred: 180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Target: 90 =&gt; Pred: 270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해결책</a:t>
              </a:r>
              <a:endParaRPr b="1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Test 데이터셋에도 Center crop과 Random crop을 줘서 여러번 추론한뒤 Median 값으로 최종 예측결과를 만들어 성능을 높힐 수 있었습니다.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Why </a:t>
              </a:r>
              <a:r>
                <a:rPr b="1"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Median</a:t>
              </a:r>
              <a:endParaRPr b="1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target: 40인 경우 Pred가 40, 35, 45, 220, 220 을 예측했다고 했을때 평균이나 최빈값보다 median이 강력하게 대응할거라 생각함.</a:t>
              </a:r>
              <a:endParaRPr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434" name="Google Shape;434;p45"/>
          <p:cNvSpPr txBox="1"/>
          <p:nvPr/>
        </p:nvSpPr>
        <p:spPr>
          <a:xfrm>
            <a:off x="5299550" y="4621900"/>
            <a:ext cx="14514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잘못 회전된 이미지</a:t>
            </a:r>
            <a:endParaRPr b="1" sz="1000">
              <a:solidFill>
                <a:schemeClr val="dk2"/>
              </a:solidFill>
            </a:endParaRPr>
          </a:p>
        </p:txBody>
      </p:sp>
      <p:pic>
        <p:nvPicPr>
          <p:cNvPr id="435" name="Google Shape;435;p45"/>
          <p:cNvPicPr preferRelativeResize="0"/>
          <p:nvPr/>
        </p:nvPicPr>
        <p:blipFill rotWithShape="1">
          <a:blip r:embed="rId3">
            <a:alphaModFix/>
          </a:blip>
          <a:srcRect b="7617" l="21334" r="17184" t="4214"/>
          <a:stretch/>
        </p:blipFill>
        <p:spPr>
          <a:xfrm>
            <a:off x="5240800" y="907950"/>
            <a:ext cx="2604324" cy="369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>
            <p:ph idx="4294967295"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41" name="Google Shape;441;p46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46"/>
          <p:cNvGrpSpPr/>
          <p:nvPr/>
        </p:nvGrpSpPr>
        <p:grpSpPr>
          <a:xfrm>
            <a:off x="420202" y="715426"/>
            <a:ext cx="5901253" cy="646488"/>
            <a:chOff x="2113651" y="4298714"/>
            <a:chExt cx="6495600" cy="646488"/>
          </a:xfrm>
        </p:grpSpPr>
        <p:sp>
          <p:nvSpPr>
            <p:cNvPr id="443" name="Google Shape;443;p46"/>
            <p:cNvSpPr txBox="1"/>
            <p:nvPr/>
          </p:nvSpPr>
          <p:spPr>
            <a:xfrm>
              <a:off x="2113651" y="4637402"/>
              <a:ext cx="6495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44" name="Google Shape;444;p46"/>
            <p:cNvSpPr txBox="1"/>
            <p:nvPr/>
          </p:nvSpPr>
          <p:spPr>
            <a:xfrm>
              <a:off x="2113658" y="4298714"/>
              <a:ext cx="3647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문서 제목 크롭</a:t>
              </a:r>
              <a:endParaRPr b="1" sz="15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pic>
        <p:nvPicPr>
          <p:cNvPr id="445" name="Google Shape;4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350" y="1275100"/>
            <a:ext cx="5901251" cy="346972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6"/>
          <p:cNvSpPr txBox="1"/>
          <p:nvPr/>
        </p:nvSpPr>
        <p:spPr>
          <a:xfrm>
            <a:off x="1946369" y="1793892"/>
            <a:ext cx="21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F3F3F"/>
                </a:solidFill>
              </a:rPr>
              <a:t>Title_crop: 0.9365</a:t>
            </a:r>
            <a:endParaRPr sz="10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F3F3F"/>
                </a:solidFill>
              </a:rPr>
              <a:t>Random_crop: 0.9088</a:t>
            </a:r>
            <a:endParaRPr sz="10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47"/>
          <p:cNvGrpSpPr/>
          <p:nvPr/>
        </p:nvGrpSpPr>
        <p:grpSpPr>
          <a:xfrm>
            <a:off x="317501" y="2300689"/>
            <a:ext cx="3320676" cy="791158"/>
            <a:chOff x="636096" y="2043271"/>
            <a:chExt cx="6797700" cy="791158"/>
          </a:xfrm>
        </p:grpSpPr>
        <p:sp>
          <p:nvSpPr>
            <p:cNvPr id="452" name="Google Shape;452;p47"/>
            <p:cNvSpPr txBox="1"/>
            <p:nvPr/>
          </p:nvSpPr>
          <p:spPr>
            <a:xfrm>
              <a:off x="2253890" y="2557829"/>
              <a:ext cx="46086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7"/>
            <p:cNvSpPr txBox="1"/>
            <p:nvPr/>
          </p:nvSpPr>
          <p:spPr>
            <a:xfrm>
              <a:off x="636096" y="2043271"/>
              <a:ext cx="67977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Modeling</a:t>
              </a:r>
              <a:endParaRPr b="1" i="0" sz="3600" u="none" cap="none" strike="noStrik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454" name="Google Shape;454;p47"/>
          <p:cNvSpPr txBox="1"/>
          <p:nvPr/>
        </p:nvSpPr>
        <p:spPr>
          <a:xfrm>
            <a:off x="4572000" y="886050"/>
            <a:ext cx="4144800" cy="3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Method 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Wandb</a:t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Model</a:t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Parameter Tuning</a:t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4972075" y="2897450"/>
            <a:ext cx="2374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image size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batch size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learning rate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loss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56" name="Google Shape;456;p47"/>
          <p:cNvSpPr/>
          <p:nvPr/>
        </p:nvSpPr>
        <p:spPr>
          <a:xfrm rot="5400000">
            <a:off x="1686613" y="2563650"/>
            <a:ext cx="4338000" cy="162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50" y="1072525"/>
            <a:ext cx="8109100" cy="32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8"/>
          <p:cNvSpPr txBox="1"/>
          <p:nvPr>
            <p:ph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3-1. Method 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63" name="Google Shape;463;p48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8"/>
          <p:cNvSpPr txBox="1"/>
          <p:nvPr/>
        </p:nvSpPr>
        <p:spPr>
          <a:xfrm>
            <a:off x="892375" y="1479975"/>
            <a:ext cx="74526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CC00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결과 재현성, 파라미터 비교, 시간 효율</a:t>
            </a:r>
            <a:r>
              <a:rPr lang="ko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을 위해 train 데이터를 미리 train, valid, sample test로 나눈 뒤 각 데이터 셋을 증강하고 train, valid를 이용하여 학습하고 sample test를 기준으로 추론하여 리더보드에 제출하기 전 결과를 비교하였음.</a:t>
            </a:r>
            <a:endParaRPr sz="16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이 추론된 sample test를 기준으로 팀원들끼리 점수를 간접적으로 비교하였음. </a:t>
            </a:r>
            <a:endParaRPr sz="16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또한 이 sample test 추론 결과를 바탕으로 어떤 이미지들을 잘 못맞히는지를 확인하여 모델을 개선  </a:t>
            </a:r>
            <a:endParaRPr sz="16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00" y="690000"/>
            <a:ext cx="8409600" cy="40179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0" name="Google Shape;470;p49"/>
          <p:cNvSpPr txBox="1"/>
          <p:nvPr>
            <p:ph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3-2. Wandb 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1" name="Google Shape;471;p49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025" y="2194550"/>
            <a:ext cx="3944751" cy="28155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49"/>
          <p:cNvPicPr preferRelativeResize="0"/>
          <p:nvPr/>
        </p:nvPicPr>
        <p:blipFill rotWithShape="1">
          <a:blip r:embed="rId5">
            <a:alphaModFix/>
          </a:blip>
          <a:srcRect b="0" l="7096" r="4743" t="0"/>
          <a:stretch/>
        </p:blipFill>
        <p:spPr>
          <a:xfrm>
            <a:off x="366975" y="3567475"/>
            <a:ext cx="1423500" cy="1442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idx="4294967295" type="title"/>
          </p:nvPr>
        </p:nvSpPr>
        <p:spPr>
          <a:xfrm>
            <a:off x="1619700" y="172600"/>
            <a:ext cx="7524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37500"/>
              <a:buFont typeface="Arial"/>
              <a:buNone/>
            </a:pPr>
            <a:r>
              <a:rPr lang="ko" sz="3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Content</a:t>
            </a:r>
            <a:endParaRPr sz="3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1" name="Google Shape;131;p32"/>
          <p:cNvSpPr/>
          <p:nvPr/>
        </p:nvSpPr>
        <p:spPr>
          <a:xfrm>
            <a:off x="1619700" y="839850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2" name="Google Shape;132;p32"/>
          <p:cNvSpPr/>
          <p:nvPr/>
        </p:nvSpPr>
        <p:spPr>
          <a:xfrm>
            <a:off x="2415983" y="839850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3" name="Google Shape;133;p32"/>
          <p:cNvSpPr txBox="1"/>
          <p:nvPr/>
        </p:nvSpPr>
        <p:spPr>
          <a:xfrm>
            <a:off x="1763106" y="839860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2731637" y="940070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팀원 소개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1619700" y="1428745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6" name="Google Shape;136;p32"/>
          <p:cNvSpPr/>
          <p:nvPr/>
        </p:nvSpPr>
        <p:spPr>
          <a:xfrm>
            <a:off x="2415983" y="1428745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7" name="Google Shape;137;p32"/>
          <p:cNvSpPr txBox="1"/>
          <p:nvPr/>
        </p:nvSpPr>
        <p:spPr>
          <a:xfrm>
            <a:off x="1692331" y="1495404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8" name="Google Shape;138;p32"/>
          <p:cNvSpPr txBox="1"/>
          <p:nvPr/>
        </p:nvSpPr>
        <p:spPr>
          <a:xfrm>
            <a:off x="2731627" y="1502927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대회 소개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9" name="Google Shape;139;p32"/>
          <p:cNvSpPr/>
          <p:nvPr/>
        </p:nvSpPr>
        <p:spPr>
          <a:xfrm>
            <a:off x="1619700" y="2017639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0" name="Google Shape;140;p32"/>
          <p:cNvSpPr/>
          <p:nvPr/>
        </p:nvSpPr>
        <p:spPr>
          <a:xfrm>
            <a:off x="2415983" y="2017639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1" name="Google Shape;141;p32"/>
          <p:cNvSpPr txBox="1"/>
          <p:nvPr/>
        </p:nvSpPr>
        <p:spPr>
          <a:xfrm>
            <a:off x="1692331" y="2084299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2" name="Google Shape;142;p32"/>
          <p:cNvSpPr txBox="1"/>
          <p:nvPr/>
        </p:nvSpPr>
        <p:spPr>
          <a:xfrm>
            <a:off x="2731631" y="2091819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EDA &amp; </a:t>
            </a:r>
            <a:r>
              <a:rPr lang="ko" sz="1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Augmentation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3" name="Google Shape;143;p32"/>
          <p:cNvSpPr/>
          <p:nvPr/>
        </p:nvSpPr>
        <p:spPr>
          <a:xfrm>
            <a:off x="1619700" y="2606534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4" name="Google Shape;144;p32"/>
          <p:cNvSpPr/>
          <p:nvPr/>
        </p:nvSpPr>
        <p:spPr>
          <a:xfrm>
            <a:off x="2415983" y="2606534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5" name="Google Shape;145;p32"/>
          <p:cNvSpPr txBox="1"/>
          <p:nvPr/>
        </p:nvSpPr>
        <p:spPr>
          <a:xfrm>
            <a:off x="1692331" y="2673194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34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2731627" y="2680730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Modeling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1619700" y="3195428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8" name="Google Shape;148;p32"/>
          <p:cNvSpPr/>
          <p:nvPr/>
        </p:nvSpPr>
        <p:spPr>
          <a:xfrm>
            <a:off x="2415983" y="3195428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49" name="Google Shape;149;p32"/>
          <p:cNvSpPr txBox="1"/>
          <p:nvPr/>
        </p:nvSpPr>
        <p:spPr>
          <a:xfrm>
            <a:off x="1692331" y="3262087"/>
            <a:ext cx="53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45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2764713" y="3269623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결과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1" name="Google Shape;151;p32"/>
          <p:cNvSpPr/>
          <p:nvPr/>
        </p:nvSpPr>
        <p:spPr>
          <a:xfrm>
            <a:off x="1619700" y="3784322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2" name="Google Shape;152;p32"/>
          <p:cNvSpPr/>
          <p:nvPr/>
        </p:nvSpPr>
        <p:spPr>
          <a:xfrm>
            <a:off x="2415983" y="3784322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1692331" y="3850982"/>
            <a:ext cx="5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4" name="Google Shape;154;p32"/>
          <p:cNvSpPr txBox="1"/>
          <p:nvPr/>
        </p:nvSpPr>
        <p:spPr>
          <a:xfrm>
            <a:off x="2767692" y="3858515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회고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5" name="Google Shape;155;p32"/>
          <p:cNvSpPr/>
          <p:nvPr/>
        </p:nvSpPr>
        <p:spPr>
          <a:xfrm>
            <a:off x="1619700" y="4373222"/>
            <a:ext cx="992700" cy="486000"/>
          </a:xfrm>
          <a:prstGeom prst="homePlate">
            <a:avLst>
              <a:gd fmla="val 5491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6" name="Google Shape;156;p32"/>
          <p:cNvSpPr txBox="1"/>
          <p:nvPr/>
        </p:nvSpPr>
        <p:spPr>
          <a:xfrm>
            <a:off x="1728681" y="4439857"/>
            <a:ext cx="5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7" name="Google Shape;157;p32"/>
          <p:cNvSpPr/>
          <p:nvPr/>
        </p:nvSpPr>
        <p:spPr>
          <a:xfrm>
            <a:off x="2381558" y="4373222"/>
            <a:ext cx="5006717" cy="487080"/>
          </a:xfrm>
          <a:custGeom>
            <a:rect b="b" l="l" r="r" t="t"/>
            <a:pathLst>
              <a:path extrusionOk="0" h="792000" w="646028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58" name="Google Shape;158;p32"/>
          <p:cNvSpPr txBox="1"/>
          <p:nvPr/>
        </p:nvSpPr>
        <p:spPr>
          <a:xfrm>
            <a:off x="2730304" y="4429065"/>
            <a:ext cx="43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Appendix</a:t>
            </a:r>
            <a:endParaRPr b="0" i="0" sz="1600" u="none" cap="none" strike="noStrik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0"/>
          <p:cNvGrpSpPr/>
          <p:nvPr/>
        </p:nvGrpSpPr>
        <p:grpSpPr>
          <a:xfrm>
            <a:off x="1200420" y="1664671"/>
            <a:ext cx="2088000" cy="2952320"/>
            <a:chOff x="2051720" y="1635646"/>
            <a:chExt cx="2088000" cy="2952320"/>
          </a:xfrm>
        </p:grpSpPr>
        <p:sp>
          <p:nvSpPr>
            <p:cNvPr id="479" name="Google Shape;479;p50"/>
            <p:cNvSpPr/>
            <p:nvPr/>
          </p:nvSpPr>
          <p:spPr>
            <a:xfrm>
              <a:off x="2051720" y="1635646"/>
              <a:ext cx="2088000" cy="7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2051720" y="4515966"/>
              <a:ext cx="2088000" cy="7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0"/>
            <p:cNvSpPr txBox="1"/>
            <p:nvPr/>
          </p:nvSpPr>
          <p:spPr>
            <a:xfrm>
              <a:off x="2151102" y="1853325"/>
              <a:ext cx="191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ko" sz="2000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caformer_s18</a:t>
              </a:r>
              <a:endParaRPr b="1" i="0" sz="2000" u="none" cap="none" strike="noStrike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482" name="Google Shape;482;p50"/>
          <p:cNvSpPr/>
          <p:nvPr/>
        </p:nvSpPr>
        <p:spPr>
          <a:xfrm rot="2700000">
            <a:off x="2062441" y="984003"/>
            <a:ext cx="363041" cy="650863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3" name="Google Shape;483;p50"/>
          <p:cNvGrpSpPr/>
          <p:nvPr/>
        </p:nvGrpSpPr>
        <p:grpSpPr>
          <a:xfrm>
            <a:off x="3438481" y="1664671"/>
            <a:ext cx="2088000" cy="2952320"/>
            <a:chOff x="2051720" y="1635646"/>
            <a:chExt cx="2088000" cy="2952320"/>
          </a:xfrm>
        </p:grpSpPr>
        <p:sp>
          <p:nvSpPr>
            <p:cNvPr id="484" name="Google Shape;484;p50"/>
            <p:cNvSpPr/>
            <p:nvPr/>
          </p:nvSpPr>
          <p:spPr>
            <a:xfrm>
              <a:off x="2051720" y="1635646"/>
              <a:ext cx="2088000" cy="7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2051720" y="4515966"/>
              <a:ext cx="2088000" cy="7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6" name="Google Shape;486;p50"/>
            <p:cNvGrpSpPr/>
            <p:nvPr/>
          </p:nvGrpSpPr>
          <p:grpSpPr>
            <a:xfrm>
              <a:off x="2091239" y="1820726"/>
              <a:ext cx="2023039" cy="2353086"/>
              <a:chOff x="2171842" y="1346005"/>
              <a:chExt cx="2855787" cy="2353086"/>
            </a:xfrm>
          </p:grpSpPr>
          <p:sp>
            <p:nvSpPr>
              <p:cNvPr id="487" name="Google Shape;487;p50"/>
              <p:cNvSpPr txBox="1"/>
              <p:nvPr/>
            </p:nvSpPr>
            <p:spPr>
              <a:xfrm>
                <a:off x="2191729" y="1944391"/>
                <a:ext cx="2835900" cy="175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C</a:t>
                </a:r>
                <a:r>
                  <a:rPr lang="ko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onv 기반의 모델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Params (M): 25.6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GMACs: 4.1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문서 데이터의 특성상 Conv 모델만으로 충분하다고 판단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매우 빠른 학습시간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488" name="Google Shape;488;p50"/>
              <p:cNvSpPr txBox="1"/>
              <p:nvPr/>
            </p:nvSpPr>
            <p:spPr>
              <a:xfrm>
                <a:off x="2171842" y="1346005"/>
                <a:ext cx="2835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ko" sz="2000">
                    <a:solidFill>
                      <a:srgbClr val="3F3F3F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Resnet50</a:t>
                </a:r>
                <a:endParaRPr b="1" i="0" sz="2000" u="none" cap="none" strike="noStrike">
                  <a:solidFill>
                    <a:srgbClr val="3F3F3F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</p:grpSp>
      <p:grpSp>
        <p:nvGrpSpPr>
          <p:cNvPr id="489" name="Google Shape;489;p50"/>
          <p:cNvGrpSpPr/>
          <p:nvPr/>
        </p:nvGrpSpPr>
        <p:grpSpPr>
          <a:xfrm>
            <a:off x="5676542" y="1664671"/>
            <a:ext cx="2088000" cy="2952320"/>
            <a:chOff x="2051720" y="1635646"/>
            <a:chExt cx="2088000" cy="2952320"/>
          </a:xfrm>
        </p:grpSpPr>
        <p:sp>
          <p:nvSpPr>
            <p:cNvPr id="490" name="Google Shape;490;p50"/>
            <p:cNvSpPr/>
            <p:nvPr/>
          </p:nvSpPr>
          <p:spPr>
            <a:xfrm>
              <a:off x="2051720" y="1635646"/>
              <a:ext cx="2088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1" sz="1800" u="none" cap="none" strike="noStrike">
                <a:solidFill>
                  <a:srgbClr val="CC0000"/>
                </a:solidFill>
              </a:endParaRPr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2051720" y="4515966"/>
              <a:ext cx="2088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1" sz="1800" u="none" cap="none" strike="noStrike">
                <a:solidFill>
                  <a:srgbClr val="CC0000"/>
                </a:solidFill>
              </a:endParaRPr>
            </a:p>
          </p:txBody>
        </p:sp>
        <p:grpSp>
          <p:nvGrpSpPr>
            <p:cNvPr id="492" name="Google Shape;492;p50"/>
            <p:cNvGrpSpPr/>
            <p:nvPr/>
          </p:nvGrpSpPr>
          <p:grpSpPr>
            <a:xfrm>
              <a:off x="2091252" y="1851582"/>
              <a:ext cx="2031152" cy="2086828"/>
              <a:chOff x="2171859" y="1376862"/>
              <a:chExt cx="2867238" cy="2086828"/>
            </a:xfrm>
          </p:grpSpPr>
          <p:sp>
            <p:nvSpPr>
              <p:cNvPr id="493" name="Google Shape;493;p50"/>
              <p:cNvSpPr txBox="1"/>
              <p:nvPr/>
            </p:nvSpPr>
            <p:spPr>
              <a:xfrm>
                <a:off x="2171859" y="2263091"/>
                <a:ext cx="2835900" cy="120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Params (M): 55.2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GMACs: 12.7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" sz="120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V1에 비해 학습 시간은 줄었고 성능은 높아졌다</a:t>
                </a:r>
                <a:endParaRPr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1" i="1" sz="1200" u="none" cap="none" strike="noStrike">
                  <a:solidFill>
                    <a:srgbClr val="CC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494" name="Google Shape;494;p50"/>
              <p:cNvSpPr txBox="1"/>
              <p:nvPr/>
            </p:nvSpPr>
            <p:spPr>
              <a:xfrm>
                <a:off x="2203198" y="1376862"/>
                <a:ext cx="28359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1" lang="ko" sz="2000">
                    <a:solidFill>
                      <a:schemeClr val="dk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efficientnet v2-m</a:t>
                </a:r>
                <a:endParaRPr b="1" i="1" sz="2000" u="none" cap="none" strike="noStrik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</p:grpSp>
      <p:sp>
        <p:nvSpPr>
          <p:cNvPr id="495" name="Google Shape;495;p50"/>
          <p:cNvSpPr/>
          <p:nvPr/>
        </p:nvSpPr>
        <p:spPr>
          <a:xfrm rot="-5400000">
            <a:off x="6509137" y="1035560"/>
            <a:ext cx="501710" cy="502040"/>
          </a:xfrm>
          <a:custGeom>
            <a:rect b="b" l="l" r="r" t="t"/>
            <a:pathLst>
              <a:path extrusionOk="0" h="3187558" w="3185463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0"/>
          <p:cNvSpPr/>
          <p:nvPr/>
        </p:nvSpPr>
        <p:spPr>
          <a:xfrm>
            <a:off x="4279104" y="1064156"/>
            <a:ext cx="486000" cy="487436"/>
          </a:xfrm>
          <a:custGeom>
            <a:rect b="b" l="l" r="r" t="t"/>
            <a:pathLst>
              <a:path extrusionOk="0" h="3249575" w="3240001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0"/>
          <p:cNvSpPr txBox="1"/>
          <p:nvPr>
            <p:ph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3-3. Mode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l 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8" name="Google Shape;498;p50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0"/>
          <p:cNvSpPr txBox="1"/>
          <p:nvPr/>
        </p:nvSpPr>
        <p:spPr>
          <a:xfrm>
            <a:off x="1206087" y="2448137"/>
            <a:ext cx="2009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Transformer 기반의 모델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Params (M): 26.3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GMACs: 13.4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파라미터가 적고 빠른 속도에 비해 높은 성능을 보여주었음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50" y="1072525"/>
            <a:ext cx="8109100" cy="32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1"/>
          <p:cNvSpPr txBox="1"/>
          <p:nvPr>
            <p:ph idx="4294967295" type="title"/>
          </p:nvPr>
        </p:nvSpPr>
        <p:spPr>
          <a:xfrm>
            <a:off x="201325" y="79500"/>
            <a:ext cx="4973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3-4-1. Parameter tuning - Image size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06" name="Google Shape;506;p51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1"/>
          <p:cNvSpPr txBox="1"/>
          <p:nvPr/>
        </p:nvSpPr>
        <p:spPr>
          <a:xfrm>
            <a:off x="811800" y="1463875"/>
            <a:ext cx="7670100" cy="27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모델의 input 이미지의 크기가 클수록 더 많은 세부정보를 통해 특징을 잡아낼 수 있지만, 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연산량이 증가하여 시간이 많이 소요되며 불필요한 특징으로 인한 과적합이 발생할 수도 있음.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따라서 우선 사전학습된 모델의 recipe를 참조하여 이미지 크기와 normalize를 진행하여 학습하고 이후 모델의 이미지 크기만 바꿔서 실험을 진행. 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4" y="2740600"/>
            <a:ext cx="2377525" cy="1605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838" y="2744638"/>
            <a:ext cx="2377525" cy="160527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5" name="Google Shape;51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200" y="2772875"/>
            <a:ext cx="2377525" cy="158103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6" name="Google Shape;51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5963" y="679963"/>
            <a:ext cx="5039864" cy="20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2"/>
          <p:cNvSpPr txBox="1"/>
          <p:nvPr/>
        </p:nvSpPr>
        <p:spPr>
          <a:xfrm>
            <a:off x="652075" y="4383475"/>
            <a:ext cx="21708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3333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learing rate가 cos함수를 따라서 eat_min까지 떨어졌다 다시 초기 learning rate까지 올라온다.</a:t>
            </a:r>
            <a:endParaRPr sz="15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518" name="Google Shape;518;p52"/>
          <p:cNvSpPr txBox="1"/>
          <p:nvPr/>
        </p:nvSpPr>
        <p:spPr>
          <a:xfrm>
            <a:off x="3523600" y="4422075"/>
            <a:ext cx="20613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3333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성능이 향상이 없을 때 learning rate를 감소시킨다.</a:t>
            </a:r>
            <a:endParaRPr sz="1050">
              <a:solidFill>
                <a:srgbClr val="33333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519" name="Google Shape;519;p52"/>
          <p:cNvSpPr txBox="1"/>
          <p:nvPr/>
        </p:nvSpPr>
        <p:spPr>
          <a:xfrm>
            <a:off x="6437425" y="4386175"/>
            <a:ext cx="22218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3333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cosine annealing 함수를 따르면서 Ti epoch마다 다시 시작한다.</a:t>
            </a:r>
            <a:endParaRPr sz="1500">
              <a:solidFill>
                <a:schemeClr val="dk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520" name="Google Shape;520;p52"/>
          <p:cNvSpPr txBox="1"/>
          <p:nvPr>
            <p:ph idx="4294967295" type="title"/>
          </p:nvPr>
        </p:nvSpPr>
        <p:spPr>
          <a:xfrm>
            <a:off x="201325" y="79500"/>
            <a:ext cx="4973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3-4-2. Parameter tuning - Learning rate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476" y="889711"/>
            <a:ext cx="4466173" cy="119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3"/>
          <p:cNvSpPr txBox="1"/>
          <p:nvPr>
            <p:ph idx="4294967295" type="title"/>
          </p:nvPr>
        </p:nvSpPr>
        <p:spPr>
          <a:xfrm>
            <a:off x="201325" y="79500"/>
            <a:ext cx="4973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3-4-3. Parameter tuning - Batch size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8" name="Google Shape;528;p53"/>
          <p:cNvSpPr/>
          <p:nvPr/>
        </p:nvSpPr>
        <p:spPr>
          <a:xfrm>
            <a:off x="3900" y="2467525"/>
            <a:ext cx="9144000" cy="2247600"/>
          </a:xfrm>
          <a:prstGeom prst="rect">
            <a:avLst/>
          </a:prstGeom>
          <a:solidFill>
            <a:srgbClr val="E99686">
              <a:alpha val="303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/>
        </p:nvSpPr>
        <p:spPr>
          <a:xfrm>
            <a:off x="775650" y="2695325"/>
            <a:ext cx="36495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큰 Batch size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gpu를 효율적으로 사용가능 -&gt; 학습시간 단축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학습데이터와 분포가 유사하여 noise가 적어짐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안정된 수렴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과적합이 일어날 수 있음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30" name="Google Shape;530;p53"/>
          <p:cNvSpPr txBox="1"/>
          <p:nvPr/>
        </p:nvSpPr>
        <p:spPr>
          <a:xfrm>
            <a:off x="4979700" y="2695325"/>
            <a:ext cx="37998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작은 Batch size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적은 데이터로 가중치가 자주 업데이트되어 노이즈 多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많은 학습 시간 소요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31" name="Google Shape;531;p53"/>
          <p:cNvSpPr/>
          <p:nvPr/>
        </p:nvSpPr>
        <p:spPr>
          <a:xfrm rot="5400000">
            <a:off x="3705725" y="3585775"/>
            <a:ext cx="1837800" cy="11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/>
          <p:nvPr>
            <p:ph idx="4294967295"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3-5. Focal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37" name="Google Shape;537;p54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250" y="2860600"/>
            <a:ext cx="4068076" cy="22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242" y="619825"/>
            <a:ext cx="4028308" cy="22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4"/>
          <p:cNvSpPr txBox="1"/>
          <p:nvPr/>
        </p:nvSpPr>
        <p:spPr>
          <a:xfrm>
            <a:off x="0" y="2402875"/>
            <a:ext cx="4640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Class imbalance</a:t>
            </a: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와 </a:t>
            </a: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Easy case</a:t>
            </a: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, </a:t>
            </a: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Hard case</a:t>
            </a: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에 대응할 수 있는 Loss Function</a:t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이력서, 소견서, 건강보험 임신/출산 진료비</a:t>
            </a: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3가지 class 에 대해서 </a:t>
            </a: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Class imbalance가 존재함</a:t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입퇴원 확인서, 통원 확인서, 소견서</a:t>
            </a: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3가지 class에 대해서 Hard case가 존재함</a:t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결과</a:t>
            </a:r>
            <a:endParaRPr b="1"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Focal Loss Function을 적용했을때 약간 더 좋은 F1스코어를 기록하였고 gamma값은 2.0이었을 때 가장 좋게 나왔습니다.</a:t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297518" y="789881"/>
            <a:ext cx="302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F3F3F"/>
                </a:solidFill>
              </a:rPr>
              <a:t>Loss Function: Focal Loss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1173877"/>
            <a:ext cx="2968500" cy="9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/>
          <p:nvPr>
            <p:ph idx="4294967295"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3-6. </a:t>
            </a:r>
            <a:r>
              <a:rPr b="1" lang="ko" sz="2000">
                <a:solidFill>
                  <a:srgbClr val="3F3F3F"/>
                </a:solidFill>
              </a:rPr>
              <a:t>CAFormer Models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8" name="Google Shape;548;p55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300" y="2781344"/>
            <a:ext cx="3964999" cy="2274657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5"/>
          <p:cNvSpPr txBox="1"/>
          <p:nvPr/>
        </p:nvSpPr>
        <p:spPr>
          <a:xfrm>
            <a:off x="297524" y="1259875"/>
            <a:ext cx="4422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Best Valid L</a:t>
            </a: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oss</a:t>
            </a:r>
            <a:endParaRPr b="1"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IBM Plex Sans KR"/>
              <a:buAutoNum type="arabicPeriod"/>
            </a:pP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caformer_s18_384 : 0.2077</a:t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IBM Plex Sans KR"/>
              <a:buAutoNum type="arabicPeriod"/>
            </a:pP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caformer_s18: 0.2202</a:t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</a:t>
            </a: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차이: 0.0125</a:t>
            </a:r>
            <a:endParaRPr b="1"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Valid Max F1</a:t>
            </a:r>
            <a:endParaRPr b="1"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IBM Plex Sans KR"/>
              <a:buAutoNum type="arabicPeriod"/>
            </a:pP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caformer_s18: 0.9006</a:t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IBM Plex Sans KR"/>
              <a:buAutoNum type="arabicPeriod"/>
            </a:pP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caformer_s18_384: 0.8996</a:t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차이: 0.001</a:t>
            </a:r>
            <a:endParaRPr b="1"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결론</a:t>
            </a:r>
            <a:endParaRPr b="1" sz="1200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Best Valid Loss에서 좀더 큰 차이를 보여준 caformer_s18_384을 최종 모델로 선정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551" name="Google Shape;551;p55"/>
          <p:cNvSpPr txBox="1"/>
          <p:nvPr/>
        </p:nvSpPr>
        <p:spPr>
          <a:xfrm>
            <a:off x="297518" y="789881"/>
            <a:ext cx="302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IBM Plex Sans KR"/>
                <a:ea typeface="IBM Plex Sans KR"/>
                <a:cs typeface="IBM Plex Sans KR"/>
                <a:sym typeface="IBM Plex Sans KR"/>
              </a:rPr>
              <a:t>CAFormer </a:t>
            </a:r>
            <a:r>
              <a:rPr b="1" lang="ko">
                <a:latin typeface="IBM Plex Sans KR"/>
                <a:ea typeface="IBM Plex Sans KR"/>
                <a:cs typeface="IBM Plex Sans KR"/>
                <a:sym typeface="IBM Plex Sans KR"/>
              </a:rPr>
              <a:t>모델 비교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52" name="Google Shape;5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307" y="592175"/>
            <a:ext cx="4159187" cy="227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6"/>
          <p:cNvSpPr/>
          <p:nvPr/>
        </p:nvSpPr>
        <p:spPr>
          <a:xfrm>
            <a:off x="0" y="-150"/>
            <a:ext cx="283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9390425" y="1140375"/>
            <a:ext cx="45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671772" y="2300710"/>
            <a:ext cx="1629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ko"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앙상블</a:t>
            </a:r>
            <a:r>
              <a:rPr b="1" lang="ko" sz="3600">
                <a:solidFill>
                  <a:schemeClr val="lt1"/>
                </a:solidFill>
              </a:rPr>
              <a:t> 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" name="Google Shape;560;p56"/>
          <p:cNvGrpSpPr/>
          <p:nvPr/>
        </p:nvGrpSpPr>
        <p:grpSpPr>
          <a:xfrm>
            <a:off x="4047130" y="1602075"/>
            <a:ext cx="3076595" cy="1653550"/>
            <a:chOff x="4362880" y="1353875"/>
            <a:chExt cx="3076595" cy="1653550"/>
          </a:xfrm>
        </p:grpSpPr>
        <p:pic>
          <p:nvPicPr>
            <p:cNvPr id="561" name="Google Shape;561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362880" y="1966000"/>
              <a:ext cx="4293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362880" y="2578125"/>
              <a:ext cx="429300" cy="4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362880" y="1353875"/>
              <a:ext cx="429300" cy="42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56"/>
            <p:cNvSpPr txBox="1"/>
            <p:nvPr/>
          </p:nvSpPr>
          <p:spPr>
            <a:xfrm>
              <a:off x="4867875" y="2535825"/>
              <a:ext cx="18009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Hard Voting</a:t>
              </a:r>
              <a:endParaRPr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565" name="Google Shape;565;p56"/>
            <p:cNvSpPr txBox="1"/>
            <p:nvPr/>
          </p:nvSpPr>
          <p:spPr>
            <a:xfrm>
              <a:off x="4867875" y="1966000"/>
              <a:ext cx="25716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Weight Soft Voting</a:t>
              </a:r>
              <a:endParaRPr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566" name="Google Shape;566;p56"/>
            <p:cNvSpPr txBox="1"/>
            <p:nvPr/>
          </p:nvSpPr>
          <p:spPr>
            <a:xfrm>
              <a:off x="4867875" y="1353875"/>
              <a:ext cx="25716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TTA</a:t>
              </a:r>
              <a:endParaRPr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7"/>
          <p:cNvSpPr txBox="1"/>
          <p:nvPr>
            <p:ph idx="4294967295" type="title"/>
          </p:nvPr>
        </p:nvSpPr>
        <p:spPr>
          <a:xfrm>
            <a:off x="93675" y="50900"/>
            <a:ext cx="5599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3-5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1800"/>
              <a:t>TTA: Test Time Augmentation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72" name="Google Shape;5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00" y="1096175"/>
            <a:ext cx="3285050" cy="35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7"/>
          <p:cNvSpPr txBox="1"/>
          <p:nvPr/>
        </p:nvSpPr>
        <p:spPr>
          <a:xfrm>
            <a:off x="225125" y="1748800"/>
            <a:ext cx="32484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tta는 test 데이터에 augmentation을 적용하여 추론을 하는 앙상블 방법.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ttach</a:t>
            </a:r>
            <a:r>
              <a:rPr lang="ko" sz="1200">
                <a:solidFill>
                  <a:srgbClr val="CC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라이브러리를 사용하여 flip, crop, scale 등의 augmentation을 적용하여 평균을 내어 사용.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test 데이터에 적용하는 만큼 train 데이터에 적용하는 augmentation보다 주의가 필요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574" name="Google Shape;5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825" y="1551575"/>
            <a:ext cx="4587300" cy="25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7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"/>
          <p:cNvSpPr txBox="1"/>
          <p:nvPr>
            <p:ph idx="4294967295" type="title"/>
          </p:nvPr>
        </p:nvSpPr>
        <p:spPr>
          <a:xfrm>
            <a:off x="140000" y="50900"/>
            <a:ext cx="3436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3-5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1800"/>
              <a:t>Weight Soft Voting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81" name="Google Shape;5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53" y="1096175"/>
            <a:ext cx="3059901" cy="32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8"/>
          <p:cNvSpPr txBox="1"/>
          <p:nvPr/>
        </p:nvSpPr>
        <p:spPr>
          <a:xfrm>
            <a:off x="644600" y="2039050"/>
            <a:ext cx="26346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여러 모델을 동일한 데이터셋에 대하여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각각 학습 및 추론하여 얻은 예측 확률들에 각각의 가중치를 곱한 확률값들을 더하여 최종 예측값을 선정.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583" name="Google Shape;5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025" y="1579074"/>
            <a:ext cx="5006650" cy="20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8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9"/>
          <p:cNvSpPr txBox="1"/>
          <p:nvPr>
            <p:ph idx="4294967295" type="title"/>
          </p:nvPr>
        </p:nvSpPr>
        <p:spPr>
          <a:xfrm>
            <a:off x="155450" y="66325"/>
            <a:ext cx="3436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3-5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1800"/>
              <a:t>Hard Voting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90" name="Google Shape;5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53" y="1096175"/>
            <a:ext cx="3059901" cy="329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125" y="1810248"/>
            <a:ext cx="4881751" cy="16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9"/>
          <p:cNvSpPr txBox="1"/>
          <p:nvPr/>
        </p:nvSpPr>
        <p:spPr>
          <a:xfrm>
            <a:off x="797000" y="2115050"/>
            <a:ext cx="26346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여러 모델들을 동일한 데이터셋에 대하여 각각 학습 및 추론하여 얻은 예측값들을 모아 가장 많이 나온 예측값으로 최종 예측값을 선정.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즉 다수결 투표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593" name="Google Shape;593;p59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/>
          <p:nvPr/>
        </p:nvSpPr>
        <p:spPr>
          <a:xfrm>
            <a:off x="1734488" y="1743275"/>
            <a:ext cx="1289100" cy="242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5"/>
              </a:highlight>
            </a:endParaRPr>
          </a:p>
        </p:txBody>
      </p:sp>
      <p:sp>
        <p:nvSpPr>
          <p:cNvPr id="164" name="Google Shape;164;p33"/>
          <p:cNvSpPr/>
          <p:nvPr/>
        </p:nvSpPr>
        <p:spPr>
          <a:xfrm>
            <a:off x="3191164" y="1743275"/>
            <a:ext cx="1289100" cy="2424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3"/>
          <p:cNvSpPr/>
          <p:nvPr/>
        </p:nvSpPr>
        <p:spPr>
          <a:xfrm>
            <a:off x="4647841" y="1743275"/>
            <a:ext cx="1289100" cy="2424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3"/>
          <p:cNvSpPr/>
          <p:nvPr/>
        </p:nvSpPr>
        <p:spPr>
          <a:xfrm>
            <a:off x="6104517" y="1743275"/>
            <a:ext cx="1289100" cy="2424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3"/>
          <p:cNvSpPr/>
          <p:nvPr/>
        </p:nvSpPr>
        <p:spPr>
          <a:xfrm>
            <a:off x="7561194" y="1743275"/>
            <a:ext cx="1289100" cy="24249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3"/>
          <p:cNvSpPr txBox="1"/>
          <p:nvPr>
            <p:ph type="ctrTitle"/>
          </p:nvPr>
        </p:nvSpPr>
        <p:spPr>
          <a:xfrm>
            <a:off x="912900" y="152300"/>
            <a:ext cx="7154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ko" sz="3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Our Team </a:t>
            </a:r>
            <a:endParaRPr b="1" sz="3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169" name="Google Shape;169;p33"/>
          <p:cNvGrpSpPr/>
          <p:nvPr/>
        </p:nvGrpSpPr>
        <p:grpSpPr>
          <a:xfrm>
            <a:off x="1808616" y="3255463"/>
            <a:ext cx="1140854" cy="761240"/>
            <a:chOff x="3708428" y="3327771"/>
            <a:chExt cx="1584300" cy="959708"/>
          </a:xfrm>
        </p:grpSpPr>
        <p:sp>
          <p:nvSpPr>
            <p:cNvPr id="170" name="Google Shape;170;p33"/>
            <p:cNvSpPr txBox="1"/>
            <p:nvPr/>
          </p:nvSpPr>
          <p:spPr>
            <a:xfrm>
              <a:off x="3708428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ko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김영천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3"/>
            <p:cNvSpPr txBox="1"/>
            <p:nvPr/>
          </p:nvSpPr>
          <p:spPr>
            <a:xfrm>
              <a:off x="3708428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조원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3"/>
            <p:cNvSpPr txBox="1"/>
            <p:nvPr/>
          </p:nvSpPr>
          <p:spPr>
            <a:xfrm>
              <a:off x="3708428" y="3860579"/>
              <a:ext cx="15843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Modeling, Ensemble 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grpSp>
        <p:nvGrpSpPr>
          <p:cNvPr id="173" name="Google Shape;173;p33"/>
          <p:cNvGrpSpPr/>
          <p:nvPr/>
        </p:nvGrpSpPr>
        <p:grpSpPr>
          <a:xfrm>
            <a:off x="3265294" y="3255463"/>
            <a:ext cx="1140854" cy="761240"/>
            <a:chOff x="3779911" y="3327771"/>
            <a:chExt cx="1584300" cy="959708"/>
          </a:xfrm>
        </p:grpSpPr>
        <p:sp>
          <p:nvSpPr>
            <p:cNvPr id="174" name="Google Shape;174;p33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ko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배창현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3"/>
            <p:cNvSpPr txBox="1"/>
            <p:nvPr/>
          </p:nvSpPr>
          <p:spPr>
            <a:xfrm>
              <a:off x="3779911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3"/>
            <p:cNvSpPr txBox="1"/>
            <p:nvPr/>
          </p:nvSpPr>
          <p:spPr>
            <a:xfrm>
              <a:off x="3779911" y="3860579"/>
              <a:ext cx="15843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Modeling, Ensemble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33"/>
          <p:cNvGrpSpPr/>
          <p:nvPr/>
        </p:nvGrpSpPr>
        <p:grpSpPr>
          <a:xfrm>
            <a:off x="4721972" y="3255463"/>
            <a:ext cx="1140854" cy="761240"/>
            <a:chOff x="3779911" y="3327771"/>
            <a:chExt cx="1584300" cy="959708"/>
          </a:xfrm>
        </p:grpSpPr>
        <p:sp>
          <p:nvSpPr>
            <p:cNvPr id="178" name="Google Shape;178;p33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ko" sz="1000">
                  <a:solidFill>
                    <a:schemeClr val="lt1"/>
                  </a:solidFill>
                </a:rPr>
                <a:t>박성우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3"/>
            <p:cNvSpPr txBox="1"/>
            <p:nvPr/>
          </p:nvSpPr>
          <p:spPr>
            <a:xfrm>
              <a:off x="3779911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3"/>
            <p:cNvSpPr txBox="1"/>
            <p:nvPr/>
          </p:nvSpPr>
          <p:spPr>
            <a:xfrm>
              <a:off x="3779911" y="3860579"/>
              <a:ext cx="15843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Modeling, Ensemble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33"/>
          <p:cNvGrpSpPr/>
          <p:nvPr/>
        </p:nvGrpSpPr>
        <p:grpSpPr>
          <a:xfrm>
            <a:off x="6178650" y="3255463"/>
            <a:ext cx="1140854" cy="761240"/>
            <a:chOff x="4659337" y="3327771"/>
            <a:chExt cx="1584300" cy="959708"/>
          </a:xfrm>
        </p:grpSpPr>
        <p:sp>
          <p:nvSpPr>
            <p:cNvPr id="182" name="Google Shape;182;p33"/>
            <p:cNvSpPr txBox="1"/>
            <p:nvPr/>
          </p:nvSpPr>
          <p:spPr>
            <a:xfrm>
              <a:off x="4659337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ko" sz="1000">
                  <a:solidFill>
                    <a:schemeClr val="lt1"/>
                  </a:solidFill>
                </a:rPr>
                <a:t>이소영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3"/>
            <p:cNvSpPr txBox="1"/>
            <p:nvPr/>
          </p:nvSpPr>
          <p:spPr>
            <a:xfrm>
              <a:off x="4659337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3"/>
            <p:cNvSpPr txBox="1"/>
            <p:nvPr/>
          </p:nvSpPr>
          <p:spPr>
            <a:xfrm>
              <a:off x="4659337" y="3860579"/>
              <a:ext cx="15843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Modeling, Ensemble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33"/>
          <p:cNvGrpSpPr/>
          <p:nvPr/>
        </p:nvGrpSpPr>
        <p:grpSpPr>
          <a:xfrm>
            <a:off x="7635322" y="3255463"/>
            <a:ext cx="1140854" cy="761240"/>
            <a:chOff x="5164059" y="3327771"/>
            <a:chExt cx="1584300" cy="959708"/>
          </a:xfrm>
        </p:grpSpPr>
        <p:sp>
          <p:nvSpPr>
            <p:cNvPr id="186" name="Google Shape;186;p33"/>
            <p:cNvSpPr txBox="1"/>
            <p:nvPr/>
          </p:nvSpPr>
          <p:spPr>
            <a:xfrm>
              <a:off x="5164059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ko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조예람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3"/>
            <p:cNvSpPr txBox="1"/>
            <p:nvPr/>
          </p:nvSpPr>
          <p:spPr>
            <a:xfrm>
              <a:off x="5164059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3"/>
            <p:cNvSpPr txBox="1"/>
            <p:nvPr/>
          </p:nvSpPr>
          <p:spPr>
            <a:xfrm>
              <a:off x="5164059" y="3860579"/>
              <a:ext cx="15843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Modeling, Ensemble, PT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9" name="Google Shape;189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07" l="0" r="0" t="12507"/>
          <a:stretch/>
        </p:blipFill>
        <p:spPr>
          <a:xfrm>
            <a:off x="1879275" y="1859650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90" name="Google Shape;190;p3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8938" y="1859650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91" name="Google Shape;191;p33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8602" y="1859650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92" name="Google Shape;192;p33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4439" l="0" r="0" t="17129"/>
          <a:stretch/>
        </p:blipFill>
        <p:spPr>
          <a:xfrm>
            <a:off x="6260225" y="1859713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93" name="Google Shape;193;p33"/>
          <p:cNvSpPr/>
          <p:nvPr/>
        </p:nvSpPr>
        <p:spPr>
          <a:xfrm>
            <a:off x="277820" y="1743275"/>
            <a:ext cx="1289100" cy="24249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33"/>
          <p:cNvGrpSpPr/>
          <p:nvPr/>
        </p:nvGrpSpPr>
        <p:grpSpPr>
          <a:xfrm>
            <a:off x="351947" y="3255463"/>
            <a:ext cx="1140854" cy="761240"/>
            <a:chOff x="5164059" y="3327771"/>
            <a:chExt cx="1584300" cy="959708"/>
          </a:xfrm>
        </p:grpSpPr>
        <p:sp>
          <p:nvSpPr>
            <p:cNvPr id="195" name="Google Shape;195;p33"/>
            <p:cNvSpPr txBox="1"/>
            <p:nvPr/>
          </p:nvSpPr>
          <p:spPr>
            <a:xfrm>
              <a:off x="5164059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ko" sz="1000">
                  <a:solidFill>
                    <a:schemeClr val="lt1"/>
                  </a:solidFill>
                </a:rPr>
                <a:t>최장원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3"/>
            <p:cNvSpPr txBox="1"/>
            <p:nvPr/>
          </p:nvSpPr>
          <p:spPr>
            <a:xfrm>
              <a:off x="5164059" y="3595241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팀장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3"/>
            <p:cNvSpPr txBox="1"/>
            <p:nvPr/>
          </p:nvSpPr>
          <p:spPr>
            <a:xfrm>
              <a:off x="5164059" y="3860579"/>
              <a:ext cx="15843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800">
                  <a:solidFill>
                    <a:schemeClr val="lt1"/>
                  </a:solidFill>
                </a:rPr>
                <a:t>EDA, Modeling, Ensemble</a:t>
              </a: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8" name="Google Shape;198;p33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65179" l="-62129" r="62129" t="-65180"/>
          <a:stretch/>
        </p:blipFill>
        <p:spPr>
          <a:xfrm>
            <a:off x="421452" y="1902325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 rotWithShape="1">
          <a:blip r:embed="rId7">
            <a:alphaModFix/>
          </a:blip>
          <a:srcRect b="25395" l="0" r="5285" t="0"/>
          <a:stretch/>
        </p:blipFill>
        <p:spPr>
          <a:xfrm>
            <a:off x="4814475" y="1849063"/>
            <a:ext cx="1007100" cy="104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7827" y="1902325"/>
            <a:ext cx="977700" cy="102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50" y="1880125"/>
            <a:ext cx="977700" cy="104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0"/>
          <p:cNvSpPr txBox="1"/>
          <p:nvPr>
            <p:ph idx="4294967295" type="title"/>
          </p:nvPr>
        </p:nvSpPr>
        <p:spPr>
          <a:xfrm>
            <a:off x="147750" y="58625"/>
            <a:ext cx="3436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3-5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1800"/>
              <a:t>Ensemble Result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99" name="Google Shape;5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45" y="1096175"/>
            <a:ext cx="8368624" cy="32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0"/>
          <p:cNvSpPr txBox="1"/>
          <p:nvPr/>
        </p:nvSpPr>
        <p:spPr>
          <a:xfrm>
            <a:off x="498312" y="1507600"/>
            <a:ext cx="8235900" cy="28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sample test 및 실제 test 데이터에 대하여 추론한 결과를 이미지와 비교하며 살펴봤을 때 모두 유의미한 성능 향상이 있었다. </a:t>
            </a:r>
            <a:endParaRPr sz="15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</a:t>
            </a:r>
            <a:endParaRPr sz="15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- </a:t>
            </a:r>
            <a:r>
              <a:rPr lang="ko"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최종 결과 제출</a:t>
            </a:r>
            <a:endParaRPr sz="15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cafomer과 rotnet을 이용하여 학습한 모델, Resnet50, 클래스별 가중치를 조절한 모델의  </a:t>
            </a:r>
            <a:endParaRPr sz="15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각 모델을 tta를 이용한 결과와 그냥 돌린 결과를 가중치를 설정해 소프트 보팅하고 이 과정을 거친 여러 모델 결과를 하드보팅하여 추론하여 제출하였다</a:t>
            </a:r>
            <a:endParaRPr sz="15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01" name="Google Shape;601;p60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00" y="3606451"/>
            <a:ext cx="32575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1"/>
          <p:cNvSpPr txBox="1"/>
          <p:nvPr/>
        </p:nvSpPr>
        <p:spPr>
          <a:xfrm>
            <a:off x="0" y="70400"/>
            <a:ext cx="20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최종 순위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08" name="Google Shape;608;p61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50" y="1402375"/>
            <a:ext cx="8839200" cy="253194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1"/>
          <p:cNvSpPr/>
          <p:nvPr/>
        </p:nvSpPr>
        <p:spPr>
          <a:xfrm>
            <a:off x="126750" y="2096850"/>
            <a:ext cx="8839200" cy="544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45" y="1096175"/>
            <a:ext cx="8368624" cy="32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2"/>
          <p:cNvSpPr txBox="1"/>
          <p:nvPr/>
        </p:nvSpPr>
        <p:spPr>
          <a:xfrm>
            <a:off x="631500" y="1443175"/>
            <a:ext cx="78810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EDA를 통한 클래스 불균형 해소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Train 데이터의 잘못 라벨링 된 클래스 수정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Test데이터와 유사해지도록 데이터 증강(Albumentation + Augraphy)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다양한 앙상블 기법(Voting + tta)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Rot net + Title Crop을 적용하여 test 데이터의 품질 향상 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17" name="Google Shape;617;p62"/>
          <p:cNvSpPr txBox="1"/>
          <p:nvPr>
            <p:ph idx="4294967295" type="title"/>
          </p:nvPr>
        </p:nvSpPr>
        <p:spPr>
          <a:xfrm>
            <a:off x="124550" y="89500"/>
            <a:ext cx="3436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3-5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1800"/>
              <a:t>성능 향상 원인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18" name="Google Shape;618;p62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75" y="864025"/>
            <a:ext cx="8644099" cy="411264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3"/>
          <p:cNvSpPr txBox="1"/>
          <p:nvPr/>
        </p:nvSpPr>
        <p:spPr>
          <a:xfrm>
            <a:off x="88575" y="1199400"/>
            <a:ext cx="88143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[OCR을 진행한 후 멀티모달 학습 방식]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document image classification task의 대부분의 sota 모델들이 멀티모달 방식.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(적용해보고싶었으나 test 데이터의 노이즈가 너무 많아 </a:t>
            </a:r>
            <a:r>
              <a:rPr lang="ko">
                <a:solidFill>
                  <a:srgbClr val="9900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Easy OCR, Tesseract</a:t>
            </a: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를 적용해보았으나 제대로 ocr이 되지않아 시도해보지 못함.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[다양한 파인튜닝]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기존에 document image classification task의 데이터셋으로 유명한 </a:t>
            </a:r>
            <a:r>
              <a:rPr lang="ko">
                <a:solidFill>
                  <a:srgbClr val="9900FF"/>
                </a:solidFill>
                <a:highlight>
                  <a:srgbClr val="FFFFFF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RVL-CDIP </a:t>
            </a: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,</a:t>
            </a:r>
            <a:r>
              <a:rPr lang="ko">
                <a:solidFill>
                  <a:srgbClr val="9900FF"/>
                </a:solidFill>
                <a:highlight>
                  <a:srgbClr val="FFFFFF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Tobacco-3482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로 사전 학습된 모델들을 찾아서 시도해봤으나 전체 layer을 학습시켰을 땐 유의미한 성능을 보이지 않았고 fc layer만 학습시켜서도 시도해보고싶었지만 해보지 못함.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[CAM]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모델이 어느 부분을 보고 결정하는지를 확인해보고 싶었지만, 시간관계상 시도해보지 못함</a:t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25" name="Google Shape;625;p63"/>
          <p:cNvSpPr txBox="1"/>
          <p:nvPr>
            <p:ph idx="4294967295" type="title"/>
          </p:nvPr>
        </p:nvSpPr>
        <p:spPr>
          <a:xfrm>
            <a:off x="124550" y="74050"/>
            <a:ext cx="3436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3-5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1800"/>
              <a:t>시도해보지 못한 것들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26" name="Google Shape;626;p63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25" y="919025"/>
            <a:ext cx="8172276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4"/>
          <p:cNvSpPr txBox="1"/>
          <p:nvPr>
            <p:ph type="title"/>
          </p:nvPr>
        </p:nvSpPr>
        <p:spPr>
          <a:xfrm>
            <a:off x="201325" y="79500"/>
            <a:ext cx="3420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5. 회고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3" name="Google Shape;633;p64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64"/>
          <p:cNvSpPr txBox="1"/>
          <p:nvPr/>
        </p:nvSpPr>
        <p:spPr>
          <a:xfrm>
            <a:off x="655888" y="1040725"/>
            <a:ext cx="76893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소감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- 정형데이터와 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달리 다른 접근 방법과 요소들을 다루는 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비정형 데이터와 다양한 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딥러닝 모델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들과 최신 기법들을 사용할 수 있어서 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색다른 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재미를 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느꼈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다. 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- 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여러 모델의 기초가 되는 Backbone들을 학습하고 직접 여러 시도를 통해 실험할 수 있는 좋은 기회였다.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- 이미지 분류 문제에서 육안으로 라벨링을 구분하기 어려운 데이터의 경우 어떻게 처리해야할지 곤란하여 다양한 접근 방법에 대해서 고민해 볼 수 있었다.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35" name="Google Shape;635;p64"/>
          <p:cNvSpPr/>
          <p:nvPr/>
        </p:nvSpPr>
        <p:spPr>
          <a:xfrm>
            <a:off x="776650" y="3013675"/>
            <a:ext cx="7447800" cy="11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4"/>
          <p:cNvSpPr txBox="1"/>
          <p:nvPr/>
        </p:nvSpPr>
        <p:spPr>
          <a:xfrm>
            <a:off x="655900" y="3121550"/>
            <a:ext cx="76893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아쉬운 점</a:t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- 처음해보는 CV대회라서 다양한 것들을 시도해보고 싶었는데 시간관계상 생각만해보고 구현하지 못한 것이 많다 </a:t>
            </a:r>
            <a:endParaRPr sz="1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- 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이미지, 모델이 무거워질수록 실험 시간이 많이 소요되어 </a:t>
            </a:r>
            <a:r>
              <a:rPr lang="ko" sz="1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더 높은 성능의 GPU의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필요성에 공감되었다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- </a:t>
            </a:r>
            <a:r>
              <a:rPr lang="ko"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라벨링이 잘못된 이미지와 라벨링을 구분하기 어려운 이미지가 존재하여 판단의 기준을 세우는데 어려움이 있었다.</a:t>
            </a:r>
            <a:endParaRPr sz="13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5"/>
          <p:cNvSpPr/>
          <p:nvPr/>
        </p:nvSpPr>
        <p:spPr>
          <a:xfrm>
            <a:off x="0" y="-150"/>
            <a:ext cx="3334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65"/>
          <p:cNvGrpSpPr/>
          <p:nvPr/>
        </p:nvGrpSpPr>
        <p:grpSpPr>
          <a:xfrm>
            <a:off x="-290656" y="2227885"/>
            <a:ext cx="7243200" cy="863943"/>
            <a:chOff x="-380710" y="1970486"/>
            <a:chExt cx="7243200" cy="863943"/>
          </a:xfrm>
        </p:grpSpPr>
        <p:sp>
          <p:nvSpPr>
            <p:cNvPr id="643" name="Google Shape;643;p65"/>
            <p:cNvSpPr txBox="1"/>
            <p:nvPr/>
          </p:nvSpPr>
          <p:spPr>
            <a:xfrm>
              <a:off x="2253890" y="2557829"/>
              <a:ext cx="46086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5"/>
            <p:cNvSpPr txBox="1"/>
            <p:nvPr/>
          </p:nvSpPr>
          <p:spPr>
            <a:xfrm>
              <a:off x="-380710" y="1970486"/>
              <a:ext cx="4608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b="1" i="0" lang="ko" sz="3600" u="none" cap="none" strike="noStrike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Appendix</a:t>
              </a:r>
              <a:endParaRPr b="1" i="0" sz="3600" u="none" cap="none" strike="noStrik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645" name="Google Shape;645;p65"/>
          <p:cNvSpPr/>
          <p:nvPr/>
        </p:nvSpPr>
        <p:spPr>
          <a:xfrm>
            <a:off x="209898" y="2153925"/>
            <a:ext cx="593809" cy="674288"/>
          </a:xfrm>
          <a:custGeom>
            <a:rect b="b" l="l" r="r" t="t"/>
            <a:pathLst>
              <a:path extrusionOk="0" h="3173121" w="2969045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5"/>
          <p:cNvSpPr txBox="1"/>
          <p:nvPr/>
        </p:nvSpPr>
        <p:spPr>
          <a:xfrm>
            <a:off x="3655475" y="1773125"/>
            <a:ext cx="53076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KR Medium"/>
              <a:buChar char="-"/>
            </a:pPr>
            <a:r>
              <a:rPr lang="ko" sz="18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참고자료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Focal Loss: </a:t>
            </a:r>
            <a:r>
              <a:rPr lang="ko" u="sng">
                <a:solidFill>
                  <a:schemeClr val="accent5"/>
                </a:solidFill>
                <a:latin typeface="IBM Plex Sans KR"/>
                <a:ea typeface="IBM Plex Sans KR"/>
                <a:cs typeface="IBM Plex Sans KR"/>
                <a:sym typeface="IBM Plex Sans K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https://github.com/mathiaszinnen/focal_loss_torch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CAFormer: </a:t>
            </a:r>
            <a:r>
              <a:rPr lang="ko" u="sng">
                <a:solidFill>
                  <a:schemeClr val="accent5"/>
                </a:solidFill>
                <a:latin typeface="IBM Plex Sans KR"/>
                <a:ea typeface="IBM Plex Sans KR"/>
                <a:cs typeface="IBM Plex Sans KR"/>
                <a:sym typeface="IBM Plex Sans K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https://arxiv.org/abs/2210.13452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RotNet: </a:t>
            </a:r>
            <a:r>
              <a:rPr lang="ko" u="sng">
                <a:solidFill>
                  <a:schemeClr val="accent5"/>
                </a:solidFill>
                <a:latin typeface="IBM Plex Sans KR"/>
                <a:ea typeface="IBM Plex Sans KR"/>
                <a:cs typeface="IBM Plex Sans KR"/>
                <a:sym typeface="IBM Plex Sans K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https://github.com/d4nst/RotNet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대회 데이터 참고용 링크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u="sng">
                <a:solidFill>
                  <a:schemeClr val="accent5"/>
                </a:solidFill>
                <a:latin typeface="IBM Plex Sans KR"/>
                <a:ea typeface="IBM Plex Sans KR"/>
                <a:cs typeface="IBM Plex Sans KR"/>
                <a:sym typeface="IBM Plex Sans K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https://www.content.upstage.ai/ocr-pack/insurance</a:t>
            </a:r>
            <a:endParaRPr sz="18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6"/>
          <p:cNvSpPr txBox="1"/>
          <p:nvPr/>
        </p:nvSpPr>
        <p:spPr>
          <a:xfrm>
            <a:off x="2307142" y="2283762"/>
            <a:ext cx="4529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b="1" i="0" lang="ko" sz="4000" u="none" cap="none" strike="noStrik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감사합니다</a:t>
            </a:r>
            <a:endParaRPr b="1" i="0" sz="4000" u="none" cap="none" strike="noStrik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52" name="Google Shape;652;p66"/>
          <p:cNvSpPr/>
          <p:nvPr/>
        </p:nvSpPr>
        <p:spPr>
          <a:xfrm>
            <a:off x="-946200" y="-231700"/>
            <a:ext cx="2059800" cy="2059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6"/>
          <p:cNvSpPr/>
          <p:nvPr/>
        </p:nvSpPr>
        <p:spPr>
          <a:xfrm>
            <a:off x="727425" y="648725"/>
            <a:ext cx="1001400" cy="10014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6"/>
          <p:cNvSpPr/>
          <p:nvPr/>
        </p:nvSpPr>
        <p:spPr>
          <a:xfrm>
            <a:off x="1340025" y="2406800"/>
            <a:ext cx="388800" cy="388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6"/>
          <p:cNvSpPr/>
          <p:nvPr/>
        </p:nvSpPr>
        <p:spPr>
          <a:xfrm>
            <a:off x="3004275" y="2144750"/>
            <a:ext cx="261900" cy="262200"/>
          </a:xfrm>
          <a:prstGeom prst="ellipse">
            <a:avLst/>
          </a:prstGeom>
          <a:solidFill>
            <a:srgbClr val="FDF1D2">
              <a:alpha val="494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6"/>
          <p:cNvSpPr/>
          <p:nvPr/>
        </p:nvSpPr>
        <p:spPr>
          <a:xfrm>
            <a:off x="6008500" y="3040600"/>
            <a:ext cx="224100" cy="224100"/>
          </a:xfrm>
          <a:prstGeom prst="ellipse">
            <a:avLst/>
          </a:prstGeom>
          <a:solidFill>
            <a:srgbClr val="FDF1D2">
              <a:alpha val="494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6"/>
          <p:cNvSpPr/>
          <p:nvPr/>
        </p:nvSpPr>
        <p:spPr>
          <a:xfrm>
            <a:off x="8059000" y="2347775"/>
            <a:ext cx="303600" cy="301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6"/>
          <p:cNvSpPr/>
          <p:nvPr/>
        </p:nvSpPr>
        <p:spPr>
          <a:xfrm>
            <a:off x="7647975" y="4232150"/>
            <a:ext cx="2059800" cy="2059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6"/>
          <p:cNvSpPr/>
          <p:nvPr/>
        </p:nvSpPr>
        <p:spPr>
          <a:xfrm>
            <a:off x="7495225" y="4036825"/>
            <a:ext cx="818700" cy="8187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4"/>
          <p:cNvGrpSpPr/>
          <p:nvPr/>
        </p:nvGrpSpPr>
        <p:grpSpPr>
          <a:xfrm>
            <a:off x="4850388" y="1020900"/>
            <a:ext cx="3681613" cy="3558900"/>
            <a:chOff x="5078988" y="897725"/>
            <a:chExt cx="3681613" cy="3558900"/>
          </a:xfrm>
        </p:grpSpPr>
        <p:sp>
          <p:nvSpPr>
            <p:cNvPr id="207" name="Google Shape;207;p34"/>
            <p:cNvSpPr/>
            <p:nvPr/>
          </p:nvSpPr>
          <p:spPr>
            <a:xfrm>
              <a:off x="5079000" y="897725"/>
              <a:ext cx="3681600" cy="35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4"/>
            <p:cNvSpPr txBox="1"/>
            <p:nvPr/>
          </p:nvSpPr>
          <p:spPr>
            <a:xfrm>
              <a:off x="5078988" y="2446175"/>
              <a:ext cx="3681600" cy="14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Macro F1 Score</a:t>
              </a:r>
              <a:r>
                <a:rPr b="0" i="0" lang="ko" sz="1200" u="none" cap="none" strike="noStrik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endParaRPr b="0" i="0" sz="12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- F1 score는 Precision과 Recall의 조화 평균을 의미</a:t>
              </a:r>
              <a:endParaRPr sz="12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- </a:t>
              </a:r>
              <a:r>
                <a:rPr lang="ko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클래스마다 개수가 불균형할 때 모델의 성능을 더욱 정확하게 평가할 수 있음.</a:t>
              </a:r>
              <a:endParaRPr i="0" sz="12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209" name="Google Shape;209;p34"/>
            <p:cNvSpPr txBox="1"/>
            <p:nvPr/>
          </p:nvSpPr>
          <p:spPr>
            <a:xfrm>
              <a:off x="5079000" y="897725"/>
              <a:ext cx="3681600" cy="38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평가지표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34"/>
          <p:cNvGrpSpPr/>
          <p:nvPr/>
        </p:nvGrpSpPr>
        <p:grpSpPr>
          <a:xfrm>
            <a:off x="592925" y="1020900"/>
            <a:ext cx="3681600" cy="3558900"/>
            <a:chOff x="592925" y="897725"/>
            <a:chExt cx="3681600" cy="3558900"/>
          </a:xfrm>
        </p:grpSpPr>
        <p:sp>
          <p:nvSpPr>
            <p:cNvPr id="211" name="Google Shape;211;p34"/>
            <p:cNvSpPr/>
            <p:nvPr/>
          </p:nvSpPr>
          <p:spPr>
            <a:xfrm>
              <a:off x="592925" y="897725"/>
              <a:ext cx="3681600" cy="355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4"/>
            <p:cNvSpPr txBox="1"/>
            <p:nvPr/>
          </p:nvSpPr>
          <p:spPr>
            <a:xfrm>
              <a:off x="689375" y="1546950"/>
              <a:ext cx="3488700" cy="25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" sz="1500" u="none" cap="none" strike="noStrik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기간</a:t>
              </a:r>
              <a:endParaRPr b="1" i="0" sz="1500" u="none" cap="none" strike="noStrik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ko" sz="1300" u="none" cap="none" strike="noStrik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2024.0</a:t>
              </a:r>
              <a:r>
                <a:rPr lang="ko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2.05 ~ 2024.02.19</a:t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" sz="1500" u="none" cap="none" strike="noStrik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소개</a:t>
              </a:r>
              <a:endParaRPr b="1" sz="1500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ko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다양한 종류의 문서를 분류하는 [이미지 분류] 대회</a:t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" sz="1500" u="none" cap="none" strike="noStrik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목표</a:t>
              </a:r>
              <a:endParaRPr b="1" sz="1500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ko" sz="13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의료, 금융 등 여러 비즈니스 분야에서 대량의 문서 이미지를 식별하고 자동화 처리를 가능케 한다.</a:t>
              </a:r>
              <a:endParaRPr sz="13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213" name="Google Shape;213;p34"/>
            <p:cNvSpPr txBox="1"/>
            <p:nvPr/>
          </p:nvSpPr>
          <p:spPr>
            <a:xfrm>
              <a:off x="592925" y="897725"/>
              <a:ext cx="3681600" cy="38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34"/>
          <p:cNvSpPr txBox="1"/>
          <p:nvPr>
            <p:ph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대회 소개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5" name="Google Shape;215;p34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323" y="1825950"/>
            <a:ext cx="3259475" cy="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35"/>
          <p:cNvGrpSpPr/>
          <p:nvPr/>
        </p:nvGrpSpPr>
        <p:grpSpPr>
          <a:xfrm>
            <a:off x="11" y="1424529"/>
            <a:ext cx="3341643" cy="3341643"/>
            <a:chOff x="150236" y="1531141"/>
            <a:chExt cx="3341643" cy="3341643"/>
          </a:xfrm>
        </p:grpSpPr>
        <p:sp>
          <p:nvSpPr>
            <p:cNvPr id="222" name="Google Shape;222;p35"/>
            <p:cNvSpPr/>
            <p:nvPr/>
          </p:nvSpPr>
          <p:spPr>
            <a:xfrm flipH="1" rot="2700000">
              <a:off x="1033585" y="1626537"/>
              <a:ext cx="1574945" cy="3150852"/>
            </a:xfrm>
            <a:custGeom>
              <a:rect b="b" l="l" r="r" t="t"/>
              <a:pathLst>
                <a:path extrusionOk="0" h="3149101" w="1574070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5"/>
            <p:cNvSpPr/>
            <p:nvPr/>
          </p:nvSpPr>
          <p:spPr>
            <a:xfrm flipH="1" rot="-8100000">
              <a:off x="299296" y="4293764"/>
              <a:ext cx="528209" cy="301652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:\KBM-정애\014-Fullppt\PNG이미지\지구본.png"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8816" y="1969763"/>
            <a:ext cx="1236428" cy="123885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/>
          <p:nvPr/>
        </p:nvSpPr>
        <p:spPr>
          <a:xfrm>
            <a:off x="2761150" y="1732174"/>
            <a:ext cx="656700" cy="656700"/>
          </a:xfrm>
          <a:prstGeom prst="ellipse">
            <a:avLst/>
          </a:prstGeom>
          <a:solidFill>
            <a:srgbClr val="EA999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2761155" y="2928115"/>
            <a:ext cx="656700" cy="656700"/>
          </a:xfrm>
          <a:prstGeom prst="ellipse">
            <a:avLst/>
          </a:prstGeom>
          <a:solidFill>
            <a:srgbClr val="F9CB9C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35"/>
          <p:cNvGrpSpPr/>
          <p:nvPr/>
        </p:nvGrpSpPr>
        <p:grpSpPr>
          <a:xfrm>
            <a:off x="3677455" y="1732181"/>
            <a:ext cx="5466541" cy="692387"/>
            <a:chOff x="7227665" y="868351"/>
            <a:chExt cx="1439700" cy="692387"/>
          </a:xfrm>
        </p:grpSpPr>
        <p:sp>
          <p:nvSpPr>
            <p:cNvPr id="228" name="Google Shape;228;p35"/>
            <p:cNvSpPr txBox="1"/>
            <p:nvPr/>
          </p:nvSpPr>
          <p:spPr>
            <a:xfrm>
              <a:off x="7227665" y="868351"/>
              <a:ext cx="143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ko" sz="1800" u="none" cap="none" strike="noStrik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Train Data</a:t>
              </a:r>
              <a:endParaRPr b="1" i="0" sz="1800" u="none" cap="none" strike="noStrik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29" name="Google Shape;229;p35"/>
            <p:cNvSpPr txBox="1"/>
            <p:nvPr/>
          </p:nvSpPr>
          <p:spPr>
            <a:xfrm>
              <a:off x="7227665" y="1237638"/>
              <a:ext cx="1439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5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총 17개 종의 문서. 1570장의 학습 이미지</a:t>
              </a:r>
              <a:endParaRPr b="0" i="0" sz="1700" u="none" cap="none" strike="noStrik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230" name="Google Shape;230;p35"/>
          <p:cNvSpPr txBox="1"/>
          <p:nvPr/>
        </p:nvSpPr>
        <p:spPr>
          <a:xfrm>
            <a:off x="2854150" y="1906622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2854155" y="3102576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35"/>
          <p:cNvGrpSpPr/>
          <p:nvPr/>
        </p:nvGrpSpPr>
        <p:grpSpPr>
          <a:xfrm>
            <a:off x="3677457" y="2942349"/>
            <a:ext cx="5466541" cy="663962"/>
            <a:chOff x="7110049" y="899901"/>
            <a:chExt cx="1439700" cy="663962"/>
          </a:xfrm>
        </p:grpSpPr>
        <p:sp>
          <p:nvSpPr>
            <p:cNvPr id="233" name="Google Shape;233;p35"/>
            <p:cNvSpPr txBox="1"/>
            <p:nvPr/>
          </p:nvSpPr>
          <p:spPr>
            <a:xfrm>
              <a:off x="7110049" y="899901"/>
              <a:ext cx="143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ko" sz="1800" u="none" cap="none" strike="noStrik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Test Data</a:t>
              </a:r>
              <a:endParaRPr b="1" i="0" sz="1800" u="none" cap="none" strike="noStrik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34" name="Google Shape;234;p35"/>
            <p:cNvSpPr txBox="1"/>
            <p:nvPr/>
          </p:nvSpPr>
          <p:spPr>
            <a:xfrm>
              <a:off x="7110049" y="1240763"/>
              <a:ext cx="1439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5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랜덤하게 Rotation 및 Flip 등이 적용된 훼손된 이미지. 총 3140장</a:t>
              </a:r>
              <a:endParaRPr b="0" i="0" sz="1700" u="none" cap="none" strike="noStrik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235" name="Google Shape;235;p35"/>
          <p:cNvSpPr txBox="1"/>
          <p:nvPr>
            <p:ph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EDA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1843450" y="4331600"/>
            <a:ext cx="7049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</a:rPr>
              <a:t>해당 PPT에 사용된 Train/Test 데이터는 저작권 이유로 공개가 불가능해 설명을 돕기위해 비슷한 데이터로 대체되었습니다. 실제 데이터에 가까운 이미지를 확인하고 싶으시면 </a:t>
            </a:r>
            <a:r>
              <a:rPr b="1" lang="ko" sz="1200" u="sng">
                <a:solidFill>
                  <a:srgbClr val="FF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https://www.content.upstage.ai/ocr-pack/insurance</a:t>
            </a:r>
            <a:r>
              <a:rPr b="1" lang="ko" sz="1200">
                <a:solidFill>
                  <a:srgbClr val="FF0000"/>
                </a:solidFill>
              </a:rPr>
              <a:t> 링크를 참조해주세요.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/>
        </p:nvSpPr>
        <p:spPr>
          <a:xfrm>
            <a:off x="188600" y="754400"/>
            <a:ext cx="493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Data Class(17개의 Class)</a:t>
            </a:r>
            <a:endParaRPr b="1"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3" name="Google Shape;243;p36"/>
          <p:cNvSpPr txBox="1"/>
          <p:nvPr>
            <p:ph idx="4294967295"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2-1. EDA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298975" y="1047750"/>
            <a:ext cx="2968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계좌번호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건강보험 임신출산 진료비 지급 신청서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자동차 계기판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입퇴원 확인서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진단서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운전면허증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진료비 영수증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통원/진료 확인서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주민등록증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여권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진료비 납입 확인서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약제비 영수증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처방전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이력서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소견서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3297550" y="1042875"/>
            <a:ext cx="29898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</a:t>
            </a: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동차 등록증</a:t>
            </a:r>
            <a:endParaRPr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자동차 번호판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075" y="1139300"/>
            <a:ext cx="2308577" cy="1731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8" name="Google Shape;2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02" y="1047750"/>
            <a:ext cx="1819547" cy="2685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9" name="Google Shape;24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925" y="1986500"/>
            <a:ext cx="1965100" cy="2774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0" name="Google Shape;25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438" y="3056345"/>
            <a:ext cx="2191850" cy="1353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idx="4294967295"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2-1. EDA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201325" y="697275"/>
            <a:ext cx="493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라벨링 잘못된 data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232475" y="1112775"/>
            <a:ext cx="755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데이터를 augmentation하기 때문에 잘못 라벨링된 데이터가 있으면 더 영향이 클 것이라고 생각. 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CC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직접 탐색</a:t>
            </a: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+ </a:t>
            </a:r>
            <a:r>
              <a:rPr lang="ko" sz="1300">
                <a:solidFill>
                  <a:srgbClr val="CC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fastdup</a:t>
            </a:r>
            <a:r>
              <a:rPr lang="ko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라이브러리를 이용하여 잘못 라벨링, 중복 데이터를 찾아서 수정. </a:t>
            </a:r>
            <a:endParaRPr sz="13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710800" y="4414350"/>
            <a:ext cx="1006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중복/오분류</a:t>
            </a:r>
            <a:endParaRPr sz="13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2996800" y="4414350"/>
            <a:ext cx="1006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중복/오분류</a:t>
            </a:r>
            <a:endParaRPr sz="13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5282788" y="4414350"/>
            <a:ext cx="1006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오분류</a:t>
            </a:r>
            <a:endParaRPr sz="13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7460150" y="4414350"/>
            <a:ext cx="1006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오분류</a:t>
            </a:r>
            <a:endParaRPr sz="1300">
              <a:solidFill>
                <a:schemeClr val="dk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50" y="2214850"/>
            <a:ext cx="1828200" cy="18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325" y="2214850"/>
            <a:ext cx="1828200" cy="18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888" y="2214850"/>
            <a:ext cx="1828200" cy="18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675" y="2214850"/>
            <a:ext cx="1828200" cy="18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idx="4294967295"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2-1. EDA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2" name="Google Shape;272;p38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38"/>
          <p:cNvGrpSpPr/>
          <p:nvPr/>
        </p:nvGrpSpPr>
        <p:grpSpPr>
          <a:xfrm>
            <a:off x="520453" y="1951548"/>
            <a:ext cx="4304448" cy="1958330"/>
            <a:chOff x="201325" y="1006550"/>
            <a:chExt cx="4982000" cy="2576750"/>
          </a:xfrm>
        </p:grpSpPr>
        <p:pic>
          <p:nvPicPr>
            <p:cNvPr id="274" name="Google Shape;274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8775" y="1006550"/>
              <a:ext cx="1524550" cy="257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1325" y="1006550"/>
              <a:ext cx="3337425" cy="257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8"/>
          <p:cNvSpPr txBox="1"/>
          <p:nvPr/>
        </p:nvSpPr>
        <p:spPr>
          <a:xfrm>
            <a:off x="201325" y="697275"/>
            <a:ext cx="493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Class 별 target 분포</a:t>
            </a:r>
            <a:endParaRPr b="1"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725" y="815700"/>
            <a:ext cx="2448900" cy="320935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8" name="Google Shape;278;p38"/>
          <p:cNvSpPr/>
          <p:nvPr/>
        </p:nvSpPr>
        <p:spPr>
          <a:xfrm>
            <a:off x="5254163" y="2738263"/>
            <a:ext cx="246300" cy="384900"/>
          </a:xfrm>
          <a:prstGeom prst="rightArrow">
            <a:avLst>
              <a:gd fmla="val 30735" name="adj1"/>
              <a:gd fmla="val 48364" name="adj2"/>
            </a:avLst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 rotWithShape="1">
          <a:blip r:embed="rId6">
            <a:alphaModFix/>
          </a:blip>
          <a:srcRect b="7123" l="0" r="0" t="0"/>
          <a:stretch/>
        </p:blipFill>
        <p:spPr>
          <a:xfrm>
            <a:off x="5601438" y="4161348"/>
            <a:ext cx="3105475" cy="681825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" name="Google Shape;280;p38"/>
          <p:cNvSpPr txBox="1"/>
          <p:nvPr/>
        </p:nvSpPr>
        <p:spPr>
          <a:xfrm>
            <a:off x="232475" y="1112763"/>
            <a:ext cx="493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 unbalance한 volume을 augmentation</a:t>
            </a: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idx="4294967295" type="title"/>
          </p:nvPr>
        </p:nvSpPr>
        <p:spPr>
          <a:xfrm>
            <a:off x="201325" y="79500"/>
            <a:ext cx="236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0000"/>
              <a:buNone/>
            </a:pP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2-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</a:t>
            </a:r>
            <a:r>
              <a:rPr b="1" lang="ko" sz="2000">
                <a:latin typeface="IBM Plex Sans KR"/>
                <a:ea typeface="IBM Plex Sans KR"/>
                <a:cs typeface="IBM Plex Sans KR"/>
                <a:sym typeface="IBM Plex Sans KR"/>
              </a:rPr>
              <a:t>Augmentation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0" y="563000"/>
            <a:ext cx="9151800" cy="32700"/>
          </a:xfrm>
          <a:prstGeom prst="rect">
            <a:avLst/>
          </a:prstGeom>
          <a:solidFill>
            <a:srgbClr val="CC0000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49" y="1486325"/>
            <a:ext cx="3467350" cy="34673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325" y="693350"/>
            <a:ext cx="2487642" cy="6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500" y="615825"/>
            <a:ext cx="1257504" cy="85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 rotWithShape="1">
          <a:blip r:embed="rId6">
            <a:alphaModFix/>
          </a:blip>
          <a:srcRect b="73150" l="0" r="0" t="0"/>
          <a:stretch/>
        </p:blipFill>
        <p:spPr>
          <a:xfrm>
            <a:off x="5119900" y="1486325"/>
            <a:ext cx="3452791" cy="342712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